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9" r:id="rId7"/>
    <p:sldId id="262" r:id="rId8"/>
    <p:sldId id="264" r:id="rId9"/>
    <p:sldId id="272" r:id="rId10"/>
    <p:sldId id="265" r:id="rId11"/>
    <p:sldId id="271" r:id="rId12"/>
    <p:sldId id="286" r:id="rId13"/>
    <p:sldId id="261" r:id="rId14"/>
    <p:sldId id="268" r:id="rId15"/>
    <p:sldId id="267" r:id="rId16"/>
    <p:sldId id="280" r:id="rId17"/>
    <p:sldId id="281" r:id="rId18"/>
    <p:sldId id="287" r:id="rId19"/>
    <p:sldId id="288" r:id="rId20"/>
    <p:sldId id="283" r:id="rId21"/>
    <p:sldId id="289" r:id="rId22"/>
    <p:sldId id="284" r:id="rId23"/>
    <p:sldId id="28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576F6"/>
    <a:srgbClr val="ECE96A"/>
    <a:srgbClr val="F5FA94"/>
    <a:srgbClr val="C3B213"/>
    <a:srgbClr val="73F983"/>
    <a:srgbClr val="D5D0FC"/>
    <a:srgbClr val="B125B4"/>
    <a:srgbClr val="F424A5"/>
    <a:srgbClr val="973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5"/>
    <p:restoredTop sz="94667"/>
  </p:normalViewPr>
  <p:slideViewPr>
    <p:cSldViewPr snapToGrid="0">
      <p:cViewPr varScale="1">
        <p:scale>
          <a:sx n="62" d="100"/>
          <a:sy n="62" d="100"/>
        </p:scale>
        <p:origin x="9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3E059-C491-41EB-824C-44C76AFAC872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5134-76B6-401F-90C2-15EFBBFF8D56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5090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F5134-76B6-401F-90C2-15EFBBFF8D56}" type="slidenum">
              <a:rPr lang="fr-GF" smtClean="0"/>
              <a:t>9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55462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F5134-76B6-401F-90C2-15EFBBFF8D56}" type="slidenum">
              <a:rPr lang="fr-GF" smtClean="0"/>
              <a:t>20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21626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9454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47650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71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72622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06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75627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97013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52513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35506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9515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08781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96855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43795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6418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19929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62964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2C24FA-AF7A-4042-A719-01224BBB257F}" type="datetimeFigureOut">
              <a:rPr lang="fr-GF" smtClean="0"/>
              <a:t>12/01/2022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F3AB1B-60DB-4A3B-9C61-9E0835A467F2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5340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11399/download" TargetMode="External"/><Relationship Id="rId2" Type="http://schemas.openxmlformats.org/officeDocument/2006/relationships/hyperlink" Target="https://eduscol.education.fr/document/11393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scol.education.fr/document/11405/downloa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5ED68-CFC5-497E-BACB-620262FA2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733" y="213871"/>
            <a:ext cx="7288534" cy="136941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NOUVEAU PROGRAMME </a:t>
            </a:r>
            <a:br>
              <a:rPr lang="fr-FR" b="1" dirty="0"/>
            </a:br>
            <a:r>
              <a:rPr lang="fr-FR" b="1" dirty="0"/>
              <a:t>D’ECONOMIE ET GESTION</a:t>
            </a:r>
            <a:endParaRPr lang="fr-GF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DEB150-7885-4DD2-8B6B-98DA4931B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96" y="1953422"/>
            <a:ext cx="8210583" cy="194733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Sous la direction de Mme C. WYSOCKI</a:t>
            </a:r>
          </a:p>
          <a:p>
            <a:r>
              <a:rPr lang="fr-FR" b="1" dirty="0">
                <a:solidFill>
                  <a:schemeClr val="tx1"/>
                </a:solidFill>
              </a:rPr>
              <a:t>IEN – ET – Economie et gestion</a:t>
            </a:r>
          </a:p>
          <a:p>
            <a:r>
              <a:rPr lang="fr-FR" dirty="0">
                <a:solidFill>
                  <a:schemeClr val="tx1"/>
                </a:solidFill>
              </a:rPr>
              <a:t>Et M-K YANG</a:t>
            </a:r>
          </a:p>
          <a:p>
            <a:r>
              <a:rPr lang="fr-FR" dirty="0">
                <a:solidFill>
                  <a:schemeClr val="tx1"/>
                </a:solidFill>
              </a:rPr>
              <a:t>Chargée d’aide à l’inspection économie et gestion 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836B469-D13B-4B53-B22C-1AB1AFAFCE12}"/>
              </a:ext>
            </a:extLst>
          </p:cNvPr>
          <p:cNvSpPr txBox="1">
            <a:spLocks/>
          </p:cNvSpPr>
          <p:nvPr/>
        </p:nvSpPr>
        <p:spPr>
          <a:xfrm>
            <a:off x="7384550" y="4910667"/>
            <a:ext cx="4711434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tx1"/>
                </a:solidFill>
              </a:rPr>
              <a:t>FORMATEURS</a:t>
            </a:r>
          </a:p>
          <a:p>
            <a:r>
              <a:rPr lang="fr-FR" dirty="0">
                <a:solidFill>
                  <a:schemeClr val="tx1"/>
                </a:solidFill>
              </a:rPr>
              <a:t>NJIONKEP – MOUTOUSSAMY Stélia</a:t>
            </a:r>
          </a:p>
          <a:p>
            <a:r>
              <a:rPr lang="fr-FR" dirty="0">
                <a:solidFill>
                  <a:schemeClr val="tx1"/>
                </a:solidFill>
              </a:rPr>
              <a:t>NJIONKEP Modeste</a:t>
            </a:r>
          </a:p>
          <a:p>
            <a:r>
              <a:rPr lang="fr-FR" dirty="0">
                <a:solidFill>
                  <a:schemeClr val="tx1"/>
                </a:solidFill>
              </a:rPr>
              <a:t>YANG May-Kane</a:t>
            </a:r>
          </a:p>
          <a:p>
            <a:endParaRPr lang="fr-GF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386BE2-FF32-4809-A0E8-84FB66D4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9" y="5163932"/>
            <a:ext cx="1276350" cy="11906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407D70-923D-4FAB-83C5-2D207B8068C1}"/>
              </a:ext>
            </a:extLst>
          </p:cNvPr>
          <p:cNvSpPr txBox="1"/>
          <p:nvPr/>
        </p:nvSpPr>
        <p:spPr>
          <a:xfrm>
            <a:off x="252697" y="4641031"/>
            <a:ext cx="41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FORMATION NOVEMBRE 2021</a:t>
            </a:r>
            <a:endParaRPr lang="fr-GF" sz="2000" b="1" dirty="0"/>
          </a:p>
        </p:txBody>
      </p:sp>
    </p:spTree>
    <p:extLst>
      <p:ext uri="{BB962C8B-B14F-4D97-AF65-F5344CB8AC3E}">
        <p14:creationId xmlns:p14="http://schemas.microsoft.com/office/powerpoint/2010/main" val="139487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F4550-8A79-4904-AE0D-1B5957A6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5739" y="506109"/>
            <a:ext cx="4928537" cy="707781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3 - les modules</a:t>
            </a:r>
            <a:endParaRPr lang="fr-GF" sz="32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F052A-A97D-4530-B89C-1B6BCEF5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852" y="1388946"/>
            <a:ext cx="7404864" cy="957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>
                <a:solidFill>
                  <a:schemeClr val="bg1"/>
                </a:solidFill>
              </a:rPr>
              <a:t>Comment se caractérise un secteur d’activité?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bg1"/>
                </a:solidFill>
              </a:rPr>
              <a:t>Comment une entreprise interagit-elle avec son environnement ?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bg1"/>
                </a:solidFill>
              </a:rPr>
              <a:t>Comment les relations entre les agents économiques sont-elles  formalisées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07FA49-8F56-4208-8C0A-A8768FB0CB66}"/>
              </a:ext>
            </a:extLst>
          </p:cNvPr>
          <p:cNvSpPr/>
          <p:nvPr/>
        </p:nvSpPr>
        <p:spPr>
          <a:xfrm>
            <a:off x="2845509" y="1172538"/>
            <a:ext cx="5884880" cy="1194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Comment se caractérise un secteur d’activité?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Comment une entreprise interagit-elle avec son environnement?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Comment les relations entre les agents économiques sont-elles formalisées?</a:t>
            </a:r>
            <a:endParaRPr lang="fr-GF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46DC1-E8D8-45BA-B801-DC4F42B19EC0}"/>
              </a:ext>
            </a:extLst>
          </p:cNvPr>
          <p:cNvSpPr/>
          <p:nvPr/>
        </p:nvSpPr>
        <p:spPr>
          <a:xfrm>
            <a:off x="2845509" y="3902194"/>
            <a:ext cx="7090971" cy="1194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Comment une entreprise crée-t-elle de la valeur ?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Quels sont les éléments à prendre en compte par une entreprise pour fixer un prix de vente ?</a:t>
            </a:r>
          </a:p>
          <a:p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r>
              <a:rPr lang="fr-FR" sz="1200" dirty="0">
                <a:solidFill>
                  <a:schemeClr val="tx1"/>
                </a:solidFill>
              </a:rPr>
              <a:t>Comment se répartit la richesse produite par les agents dans une économie ? 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Comment les ménages gèrent-ils leur budget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F58E7C-FAF8-4A6B-B523-A5E3B3F257D8}"/>
              </a:ext>
            </a:extLst>
          </p:cNvPr>
          <p:cNvSpPr/>
          <p:nvPr/>
        </p:nvSpPr>
        <p:spPr>
          <a:xfrm>
            <a:off x="2845509" y="2542158"/>
            <a:ext cx="5333291" cy="1194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Comment se structure une entreprise ? 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Comment une entreprise définit-elle sa production ? 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Comment une entreprise organise-t-elle sa production ? 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Comment une entreprise peut-elle s’adapter à son  environnement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FD6A35-FE9A-44E2-AAD3-3232A063CFE9}"/>
              </a:ext>
            </a:extLst>
          </p:cNvPr>
          <p:cNvSpPr/>
          <p:nvPr/>
        </p:nvSpPr>
        <p:spPr>
          <a:xfrm>
            <a:off x="2847521" y="5286174"/>
            <a:ext cx="6438719" cy="1194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En quoi la relation de travail est-elle modifiée par le développement du numérique ?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Quel cadre juridique pour une relation de travail : salarié ou indépendant ?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Pourquoi entrer dans une logique de formation tout au long de la vie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66E38-4441-4372-8ABA-998525BC7662}"/>
              </a:ext>
            </a:extLst>
          </p:cNvPr>
          <p:cNvSpPr/>
          <p:nvPr/>
        </p:nvSpPr>
        <p:spPr>
          <a:xfrm>
            <a:off x="87056" y="6463360"/>
            <a:ext cx="12054144" cy="394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 modules = 14 questions relevant d’un champ disciplinaire unique : science économique, gestion ou droit 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1BA3AA5-CE4F-454E-A14B-1E30E23C5C5C}"/>
              </a:ext>
            </a:extLst>
          </p:cNvPr>
          <p:cNvSpPr txBox="1">
            <a:spLocks/>
          </p:cNvSpPr>
          <p:nvPr/>
        </p:nvSpPr>
        <p:spPr>
          <a:xfrm>
            <a:off x="0" y="-57422"/>
            <a:ext cx="8752113" cy="8490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STRUCTURE DU PROGRAMME</a:t>
            </a:r>
            <a:endParaRPr lang="fr-GF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8B6FC-42C2-4CB6-BA27-7EFCABFB3B24}"/>
              </a:ext>
            </a:extLst>
          </p:cNvPr>
          <p:cNvSpPr/>
          <p:nvPr/>
        </p:nvSpPr>
        <p:spPr>
          <a:xfrm>
            <a:off x="269949" y="1097622"/>
            <a:ext cx="2667000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M1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Découvrir l’environnement d’une entreprise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DCE18-286D-4B4E-A88B-FB7A1F454E1A}"/>
              </a:ext>
            </a:extLst>
          </p:cNvPr>
          <p:cNvSpPr/>
          <p:nvPr/>
        </p:nvSpPr>
        <p:spPr>
          <a:xfrm>
            <a:off x="239469" y="2445334"/>
            <a:ext cx="2667000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M2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choix d’une entreprise en matière de production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25A97-EEE8-4A23-8BFD-440826078965}"/>
              </a:ext>
            </a:extLst>
          </p:cNvPr>
          <p:cNvSpPr/>
          <p:nvPr/>
        </p:nvSpPr>
        <p:spPr>
          <a:xfrm>
            <a:off x="219149" y="3838685"/>
            <a:ext cx="2667000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M3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De la création de valeur à sa répartition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B6067-590B-4624-BD8B-77394FFB454F}"/>
              </a:ext>
            </a:extLst>
          </p:cNvPr>
          <p:cNvSpPr/>
          <p:nvPr/>
        </p:nvSpPr>
        <p:spPr>
          <a:xfrm>
            <a:off x="208989" y="5236981"/>
            <a:ext cx="2667000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M4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mutations de la relation au travail</a:t>
            </a:r>
            <a:endParaRPr lang="fr-GF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6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3C96E3-A6FB-47C3-830D-16D4C977D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03" y="896274"/>
            <a:ext cx="10068560" cy="511328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322A04E-8FE7-4B5F-8B85-125BF111D5F8}"/>
              </a:ext>
            </a:extLst>
          </p:cNvPr>
          <p:cNvSpPr txBox="1">
            <a:spLocks/>
          </p:cNvSpPr>
          <p:nvPr/>
        </p:nvSpPr>
        <p:spPr>
          <a:xfrm>
            <a:off x="1860070" y="0"/>
            <a:ext cx="8752113" cy="8490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STRUCTURE DU PROGRAMME</a:t>
            </a:r>
            <a:endParaRPr lang="fr-GF" b="1" dirty="0"/>
          </a:p>
        </p:txBody>
      </p:sp>
      <p:sp>
        <p:nvSpPr>
          <p:cNvPr id="6" name="Légende : flèche vers le bas 5">
            <a:extLst>
              <a:ext uri="{FF2B5EF4-FFF2-40B4-BE49-F238E27FC236}">
                <a16:creationId xmlns:a16="http://schemas.microsoft.com/office/drawing/2014/main" id="{D7516967-0051-4E15-9169-CDE466D75C55}"/>
              </a:ext>
            </a:extLst>
          </p:cNvPr>
          <p:cNvSpPr/>
          <p:nvPr/>
        </p:nvSpPr>
        <p:spPr>
          <a:xfrm rot="20623510">
            <a:off x="311376" y="606050"/>
            <a:ext cx="1695033" cy="966951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8" name="Légende : flèche vers le bas 7">
            <a:extLst>
              <a:ext uri="{FF2B5EF4-FFF2-40B4-BE49-F238E27FC236}">
                <a16:creationId xmlns:a16="http://schemas.microsoft.com/office/drawing/2014/main" id="{9F4B2351-A071-4622-8E16-50CEE71B6E28}"/>
              </a:ext>
            </a:extLst>
          </p:cNvPr>
          <p:cNvSpPr/>
          <p:nvPr/>
        </p:nvSpPr>
        <p:spPr>
          <a:xfrm rot="10800000">
            <a:off x="407264" y="3227164"/>
            <a:ext cx="2112192" cy="118053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F12F5AE8-4ED7-466D-AE5B-1FEBABA337F6}"/>
              </a:ext>
            </a:extLst>
          </p:cNvPr>
          <p:cNvSpPr/>
          <p:nvPr/>
        </p:nvSpPr>
        <p:spPr>
          <a:xfrm rot="5400000">
            <a:off x="10380537" y="2686822"/>
            <a:ext cx="1756271" cy="186665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 dirty="0"/>
          </a:p>
        </p:txBody>
      </p:sp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514A80C9-BDEC-4522-BAF4-EAB66694AB54}"/>
              </a:ext>
            </a:extLst>
          </p:cNvPr>
          <p:cNvSpPr/>
          <p:nvPr/>
        </p:nvSpPr>
        <p:spPr>
          <a:xfrm rot="1244211">
            <a:off x="9472059" y="992876"/>
            <a:ext cx="2579635" cy="901268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27B1D8-112B-4A4A-BE1D-98725DF3DF6E}"/>
              </a:ext>
            </a:extLst>
          </p:cNvPr>
          <p:cNvSpPr/>
          <p:nvPr/>
        </p:nvSpPr>
        <p:spPr>
          <a:xfrm>
            <a:off x="3643887" y="4889782"/>
            <a:ext cx="2834640" cy="678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490DD1-A76B-4DE1-BFB8-B1C0E7FCBBED}"/>
              </a:ext>
            </a:extLst>
          </p:cNvPr>
          <p:cNvSpPr txBox="1"/>
          <p:nvPr/>
        </p:nvSpPr>
        <p:spPr>
          <a:xfrm rot="20582156">
            <a:off x="376704" y="601517"/>
            <a:ext cx="185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Numéro et titre</a:t>
            </a:r>
          </a:p>
          <a:p>
            <a:r>
              <a:rPr lang="fr-FR" sz="1600" dirty="0"/>
              <a:t> du module</a:t>
            </a:r>
            <a:endParaRPr lang="fr-GF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E6BC34-BBCA-42AA-98B9-67625CCCD8CA}"/>
              </a:ext>
            </a:extLst>
          </p:cNvPr>
          <p:cNvSpPr txBox="1"/>
          <p:nvPr/>
        </p:nvSpPr>
        <p:spPr>
          <a:xfrm>
            <a:off x="367732" y="3620150"/>
            <a:ext cx="22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Question à laquelle l’élève devra </a:t>
            </a:r>
          </a:p>
          <a:p>
            <a:pPr algn="ctr"/>
            <a:r>
              <a:rPr lang="fr-FR" sz="1600" dirty="0"/>
              <a:t>répondre</a:t>
            </a:r>
            <a:endParaRPr lang="fr-GF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8ECBA0D-44EA-4BBD-A9AD-C3F02DCAF5CD}"/>
              </a:ext>
            </a:extLst>
          </p:cNvPr>
          <p:cNvSpPr txBox="1"/>
          <p:nvPr/>
        </p:nvSpPr>
        <p:spPr>
          <a:xfrm>
            <a:off x="10879254" y="2846848"/>
            <a:ext cx="1312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Indique la</a:t>
            </a:r>
          </a:p>
          <a:p>
            <a:pPr algn="ctr"/>
            <a:r>
              <a:rPr lang="fr-FR" sz="1600" dirty="0"/>
              <a:t> démarche pédagogique</a:t>
            </a:r>
          </a:p>
          <a:p>
            <a:pPr algn="ctr"/>
            <a:r>
              <a:rPr lang="fr-FR" sz="1600" dirty="0"/>
              <a:t> à mettre</a:t>
            </a:r>
          </a:p>
          <a:p>
            <a:pPr algn="ctr"/>
            <a:r>
              <a:rPr lang="fr-FR" sz="1600" dirty="0"/>
              <a:t> en œuvre</a:t>
            </a:r>
            <a:endParaRPr lang="fr-GF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46F6A0-6844-47DD-8107-9D30E857EAF7}"/>
              </a:ext>
            </a:extLst>
          </p:cNvPr>
          <p:cNvSpPr txBox="1"/>
          <p:nvPr/>
        </p:nvSpPr>
        <p:spPr>
          <a:xfrm rot="1267388">
            <a:off x="9557060" y="1140158"/>
            <a:ext cx="323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Introduction – éléments </a:t>
            </a:r>
          </a:p>
          <a:p>
            <a:r>
              <a:rPr lang="fr-FR" sz="1600" dirty="0"/>
              <a:t>de synthèse du module</a:t>
            </a:r>
            <a:endParaRPr lang="fr-GF" sz="1600" dirty="0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B5D0CB01-B773-4DFD-9CCC-34BA2427149B}"/>
              </a:ext>
            </a:extLst>
          </p:cNvPr>
          <p:cNvSpPr/>
          <p:nvPr/>
        </p:nvSpPr>
        <p:spPr>
          <a:xfrm>
            <a:off x="3941237" y="4480277"/>
            <a:ext cx="568960" cy="45720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131F7FBC-EB43-4C1A-96F6-0ABD0E360ADB}"/>
              </a:ext>
            </a:extLst>
          </p:cNvPr>
          <p:cNvSpPr/>
          <p:nvPr/>
        </p:nvSpPr>
        <p:spPr>
          <a:xfrm>
            <a:off x="5798003" y="4480277"/>
            <a:ext cx="568960" cy="45720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21E59F-1081-43A2-8B05-68C0F0DD33B1}"/>
              </a:ext>
            </a:extLst>
          </p:cNvPr>
          <p:cNvSpPr txBox="1"/>
          <p:nvPr/>
        </p:nvSpPr>
        <p:spPr>
          <a:xfrm>
            <a:off x="3704847" y="4952242"/>
            <a:ext cx="27127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Capacités mobilisant des notions</a:t>
            </a:r>
            <a:endParaRPr lang="fr-GF" sz="16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09E103-D4EC-410E-88E2-058065C5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3" y="6143619"/>
            <a:ext cx="10068560" cy="639252"/>
          </a:xfrm>
          <a:prstGeom prst="rect">
            <a:avLst/>
          </a:prstGeom>
        </p:spPr>
      </p:pic>
      <p:sp>
        <p:nvSpPr>
          <p:cNvPr id="22" name="Légende : flèche vers le bas 21">
            <a:extLst>
              <a:ext uri="{FF2B5EF4-FFF2-40B4-BE49-F238E27FC236}">
                <a16:creationId xmlns:a16="http://schemas.microsoft.com/office/drawing/2014/main" id="{E3663A8C-786E-4D68-869A-9FD9F17B7612}"/>
              </a:ext>
            </a:extLst>
          </p:cNvPr>
          <p:cNvSpPr/>
          <p:nvPr/>
        </p:nvSpPr>
        <p:spPr>
          <a:xfrm>
            <a:off x="4815664" y="5661536"/>
            <a:ext cx="2326816" cy="74978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99C9F7-839F-421E-B78E-E69ABDF97CB5}"/>
              </a:ext>
            </a:extLst>
          </p:cNvPr>
          <p:cNvSpPr txBox="1"/>
          <p:nvPr/>
        </p:nvSpPr>
        <p:spPr>
          <a:xfrm>
            <a:off x="4815664" y="5563863"/>
            <a:ext cx="232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Nombre d’heures indicatif </a:t>
            </a:r>
            <a:endParaRPr lang="fr-GF" sz="1600" dirty="0"/>
          </a:p>
        </p:txBody>
      </p:sp>
    </p:spTree>
    <p:extLst>
      <p:ext uri="{BB962C8B-B14F-4D97-AF65-F5344CB8AC3E}">
        <p14:creationId xmlns:p14="http://schemas.microsoft.com/office/powerpoint/2010/main" val="353963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EDE9FD5-A85D-D44C-B2D8-A38F36A018EE}"/>
              </a:ext>
            </a:extLst>
          </p:cNvPr>
          <p:cNvSpPr txBox="1">
            <a:spLocks/>
          </p:cNvSpPr>
          <p:nvPr/>
        </p:nvSpPr>
        <p:spPr>
          <a:xfrm>
            <a:off x="23120" y="-39844"/>
            <a:ext cx="9395200" cy="8835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ANCIEN PROGRAMME / NOUVEAU PROGRAMME</a:t>
            </a:r>
            <a:endParaRPr lang="fr-GF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26F6AE-FE37-4843-AE5C-0B3934E81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95" y="2653484"/>
            <a:ext cx="5395236" cy="17625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0AD12C-20AA-4941-9420-FE9C6226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9" y="734287"/>
            <a:ext cx="6407177" cy="56997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9620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èche : en arc 23">
            <a:extLst>
              <a:ext uri="{FF2B5EF4-FFF2-40B4-BE49-F238E27FC236}">
                <a16:creationId xmlns:a16="http://schemas.microsoft.com/office/drawing/2014/main" id="{6CFFF3D6-07BB-4838-A3CB-F9E488EC7E9B}"/>
              </a:ext>
            </a:extLst>
          </p:cNvPr>
          <p:cNvSpPr/>
          <p:nvPr/>
        </p:nvSpPr>
        <p:spPr>
          <a:xfrm rot="15093880">
            <a:off x="6851405" y="1401827"/>
            <a:ext cx="3347142" cy="3282650"/>
          </a:xfrm>
          <a:prstGeom prst="circularArrow">
            <a:avLst/>
          </a:prstGeom>
          <a:solidFill>
            <a:srgbClr val="D5D0FC"/>
          </a:solidFill>
          <a:ln>
            <a:solidFill>
              <a:srgbClr val="D5D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>
              <a:solidFill>
                <a:schemeClr val="tx1"/>
              </a:solidFill>
            </a:endParaRPr>
          </a:p>
        </p:txBody>
      </p:sp>
      <p:sp>
        <p:nvSpPr>
          <p:cNvPr id="25" name="Flèche : en arc 24">
            <a:extLst>
              <a:ext uri="{FF2B5EF4-FFF2-40B4-BE49-F238E27FC236}">
                <a16:creationId xmlns:a16="http://schemas.microsoft.com/office/drawing/2014/main" id="{CC607E3E-2173-433E-8CAE-8C6284CE9ADC}"/>
              </a:ext>
            </a:extLst>
          </p:cNvPr>
          <p:cNvSpPr/>
          <p:nvPr/>
        </p:nvSpPr>
        <p:spPr>
          <a:xfrm rot="5631771">
            <a:off x="8147035" y="1151977"/>
            <a:ext cx="3544152" cy="3990961"/>
          </a:xfrm>
          <a:prstGeom prst="circularArrow">
            <a:avLst/>
          </a:prstGeom>
          <a:solidFill>
            <a:srgbClr val="D5D0FC"/>
          </a:solidFill>
          <a:ln>
            <a:solidFill>
              <a:srgbClr val="D5D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F8FB1F-7520-4BF3-B459-47E1374C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0" y="-39844"/>
            <a:ext cx="8783058" cy="883578"/>
          </a:xfrm>
        </p:spPr>
        <p:txBody>
          <a:bodyPr>
            <a:normAutofit/>
          </a:bodyPr>
          <a:lstStyle/>
          <a:p>
            <a:r>
              <a:rPr lang="fr-FR" b="1" dirty="0"/>
              <a:t>STRUCTURE DU PROGRAMME</a:t>
            </a:r>
            <a:endParaRPr lang="fr-GF" b="1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B195BA9-C206-409E-B943-099ECFAAC56B}"/>
              </a:ext>
            </a:extLst>
          </p:cNvPr>
          <p:cNvSpPr/>
          <p:nvPr/>
        </p:nvSpPr>
        <p:spPr>
          <a:xfrm>
            <a:off x="277628" y="1485944"/>
            <a:ext cx="6192520" cy="3149624"/>
          </a:xfrm>
          <a:prstGeom prst="rightArrow">
            <a:avLst/>
          </a:prstGeom>
          <a:solidFill>
            <a:srgbClr val="D5D0FC"/>
          </a:solidFill>
          <a:ln>
            <a:solidFill>
              <a:srgbClr val="D5D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E6F4E-4F37-4510-A452-66C3C84501AC}"/>
              </a:ext>
            </a:extLst>
          </p:cNvPr>
          <p:cNvSpPr/>
          <p:nvPr/>
        </p:nvSpPr>
        <p:spPr>
          <a:xfrm>
            <a:off x="2242400" y="2479086"/>
            <a:ext cx="1476890" cy="1148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5 objectifs</a:t>
            </a:r>
            <a:endParaRPr lang="fr-GF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6C33A3-D7F9-430C-B8A4-87886E905C02}"/>
              </a:ext>
            </a:extLst>
          </p:cNvPr>
          <p:cNvSpPr/>
          <p:nvPr/>
        </p:nvSpPr>
        <p:spPr>
          <a:xfrm>
            <a:off x="3924667" y="2469112"/>
            <a:ext cx="1476890" cy="1148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4 modules</a:t>
            </a:r>
            <a:endParaRPr lang="fr-GF" sz="2400" b="1" dirty="0">
              <a:solidFill>
                <a:schemeClr val="tx1"/>
              </a:solidFill>
            </a:endParaRP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E8FE352F-5091-4E77-956A-22BC266F0F97}"/>
              </a:ext>
            </a:extLst>
          </p:cNvPr>
          <p:cNvSpPr/>
          <p:nvPr/>
        </p:nvSpPr>
        <p:spPr>
          <a:xfrm>
            <a:off x="721360" y="5350157"/>
            <a:ext cx="2489200" cy="1200364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  <a:r>
              <a:rPr lang="fr-FR" baseline="30000" dirty="0">
                <a:solidFill>
                  <a:schemeClr val="tx1"/>
                </a:solidFill>
              </a:rPr>
              <a:t>nd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30 Heures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06A5B639-F3A6-4EAA-9F5A-3DFDEE7FB1F4}"/>
              </a:ext>
            </a:extLst>
          </p:cNvPr>
          <p:cNvSpPr/>
          <p:nvPr/>
        </p:nvSpPr>
        <p:spPr>
          <a:xfrm>
            <a:off x="5288280" y="5386690"/>
            <a:ext cx="2489200" cy="120036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Terminale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26 Heures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:a16="http://schemas.microsoft.com/office/drawing/2014/main" id="{A93AE389-90F8-45E7-84FD-8CCDB3B70780}"/>
              </a:ext>
            </a:extLst>
          </p:cNvPr>
          <p:cNvSpPr/>
          <p:nvPr/>
        </p:nvSpPr>
        <p:spPr>
          <a:xfrm>
            <a:off x="3027680" y="5386690"/>
            <a:ext cx="2489200" cy="1200364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1ère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28 Heures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79292143-FFF7-40D8-96B9-8F47BBD0B707}"/>
              </a:ext>
            </a:extLst>
          </p:cNvPr>
          <p:cNvSpPr/>
          <p:nvPr/>
        </p:nvSpPr>
        <p:spPr>
          <a:xfrm>
            <a:off x="7594600" y="5387320"/>
            <a:ext cx="2489200" cy="120036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= 84 heures au total</a:t>
            </a:r>
            <a:endParaRPr lang="fr-GF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6519A-17BC-4D42-8038-2D671DF934F7}"/>
              </a:ext>
            </a:extLst>
          </p:cNvPr>
          <p:cNvSpPr/>
          <p:nvPr/>
        </p:nvSpPr>
        <p:spPr>
          <a:xfrm>
            <a:off x="8294914" y="1289412"/>
            <a:ext cx="2114006" cy="976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1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Découvrir l’environnement d’une entreprise</a:t>
            </a:r>
            <a:endParaRPr lang="fr-GF" sz="1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B35532-81F8-41BE-B5C9-91D05566A832}"/>
              </a:ext>
            </a:extLst>
          </p:cNvPr>
          <p:cNvSpPr/>
          <p:nvPr/>
        </p:nvSpPr>
        <p:spPr>
          <a:xfrm>
            <a:off x="9778274" y="2529300"/>
            <a:ext cx="2114006" cy="976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2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Les choix d’une entreprise en matière de production</a:t>
            </a:r>
            <a:endParaRPr lang="fr-GF" sz="1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F82C29-7083-4E1A-AEFE-C1C8E956F49C}"/>
              </a:ext>
            </a:extLst>
          </p:cNvPr>
          <p:cNvSpPr/>
          <p:nvPr/>
        </p:nvSpPr>
        <p:spPr>
          <a:xfrm>
            <a:off x="8249194" y="3830174"/>
            <a:ext cx="2159726" cy="9755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3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De la création de valeur à sa répartition</a:t>
            </a:r>
            <a:endParaRPr lang="fr-GF" sz="16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81498A-4524-4880-86B4-E5E5C70DBF6A}"/>
              </a:ext>
            </a:extLst>
          </p:cNvPr>
          <p:cNvSpPr/>
          <p:nvPr/>
        </p:nvSpPr>
        <p:spPr>
          <a:xfrm>
            <a:off x="6697617" y="2580298"/>
            <a:ext cx="2159726" cy="9755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4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Les mutations de la relation au travail</a:t>
            </a:r>
            <a:endParaRPr lang="fr-GF" sz="1600" dirty="0">
              <a:solidFill>
                <a:schemeClr val="tx1"/>
              </a:solidFill>
            </a:endParaRPr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571FDC30-0CFD-4276-B2E5-DB72279B1033}"/>
              </a:ext>
            </a:extLst>
          </p:cNvPr>
          <p:cNvSpPr/>
          <p:nvPr/>
        </p:nvSpPr>
        <p:spPr>
          <a:xfrm rot="484191">
            <a:off x="9780852" y="1086968"/>
            <a:ext cx="926028" cy="772037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19 h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22" name="Hexagone 21">
            <a:extLst>
              <a:ext uri="{FF2B5EF4-FFF2-40B4-BE49-F238E27FC236}">
                <a16:creationId xmlns:a16="http://schemas.microsoft.com/office/drawing/2014/main" id="{7CB605BA-3A86-4C46-A07F-CBCDCB9E78E5}"/>
              </a:ext>
            </a:extLst>
          </p:cNvPr>
          <p:cNvSpPr/>
          <p:nvPr/>
        </p:nvSpPr>
        <p:spPr>
          <a:xfrm rot="791195">
            <a:off x="11173296" y="2143281"/>
            <a:ext cx="926028" cy="772037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19 h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23" name="Hexagone 22">
            <a:extLst>
              <a:ext uri="{FF2B5EF4-FFF2-40B4-BE49-F238E27FC236}">
                <a16:creationId xmlns:a16="http://schemas.microsoft.com/office/drawing/2014/main" id="{06AC07DF-034E-4F0E-B6D8-7E215BC68D12}"/>
              </a:ext>
            </a:extLst>
          </p:cNvPr>
          <p:cNvSpPr/>
          <p:nvPr/>
        </p:nvSpPr>
        <p:spPr>
          <a:xfrm rot="674629">
            <a:off x="9939001" y="4344944"/>
            <a:ext cx="926028" cy="772037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22 h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26" name="Hexagone 25">
            <a:extLst>
              <a:ext uri="{FF2B5EF4-FFF2-40B4-BE49-F238E27FC236}">
                <a16:creationId xmlns:a16="http://schemas.microsoft.com/office/drawing/2014/main" id="{747E320B-2A16-42D0-B16C-DD286F40286B}"/>
              </a:ext>
            </a:extLst>
          </p:cNvPr>
          <p:cNvSpPr/>
          <p:nvPr/>
        </p:nvSpPr>
        <p:spPr>
          <a:xfrm rot="365978">
            <a:off x="6758869" y="2064391"/>
            <a:ext cx="926028" cy="772037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24 h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26EE9B-099A-4795-9CB2-024FE2AFC228}"/>
              </a:ext>
            </a:extLst>
          </p:cNvPr>
          <p:cNvSpPr txBox="1"/>
          <p:nvPr/>
        </p:nvSpPr>
        <p:spPr>
          <a:xfrm>
            <a:off x="117290" y="1009019"/>
            <a:ext cx="373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 résumé, </a:t>
            </a:r>
            <a:endParaRPr lang="fr-GF" sz="24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3C076A-99D6-43DF-88D7-5A9AE27ABBC1}"/>
              </a:ext>
            </a:extLst>
          </p:cNvPr>
          <p:cNvSpPr/>
          <p:nvPr/>
        </p:nvSpPr>
        <p:spPr>
          <a:xfrm>
            <a:off x="594382" y="2469112"/>
            <a:ext cx="139192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3 enjeux</a:t>
            </a:r>
            <a:endParaRPr lang="fr-GF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8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52B37-E936-49F3-810C-0C3CFCAF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6" y="40342"/>
            <a:ext cx="9298111" cy="791111"/>
          </a:xfrm>
        </p:spPr>
        <p:txBody>
          <a:bodyPr>
            <a:noAutofit/>
          </a:bodyPr>
          <a:lstStyle/>
          <a:p>
            <a:r>
              <a:rPr lang="fr-FR" sz="4800" b="1" dirty="0"/>
              <a:t>La démarche pédagogique</a:t>
            </a:r>
            <a:endParaRPr lang="fr-GF" sz="4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B03E8A-C706-4724-815A-850F23FC6091}"/>
              </a:ext>
            </a:extLst>
          </p:cNvPr>
          <p:cNvSpPr/>
          <p:nvPr/>
        </p:nvSpPr>
        <p:spPr>
          <a:xfrm>
            <a:off x="396240" y="977871"/>
            <a:ext cx="4329872" cy="8458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Contextualisation de mises en situation ou d’objets d’étude en lien avec le secteur d’activité 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C231A-C3A9-49F6-805A-999783B2B634}"/>
              </a:ext>
            </a:extLst>
          </p:cNvPr>
          <p:cNvSpPr/>
          <p:nvPr/>
        </p:nvSpPr>
        <p:spPr>
          <a:xfrm>
            <a:off x="396240" y="1958449"/>
            <a:ext cx="4329872" cy="8458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Conception du programme dans une logique modulaire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7B61F-C1CF-43B0-9E92-F73096C1ACAE}"/>
              </a:ext>
            </a:extLst>
          </p:cNvPr>
          <p:cNvSpPr/>
          <p:nvPr/>
        </p:nvSpPr>
        <p:spPr>
          <a:xfrm>
            <a:off x="396240" y="2939027"/>
            <a:ext cx="4329872" cy="8410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Entrée par question et par champ notionnel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739AB-2D25-47D0-A3E5-61C83B05951F}"/>
              </a:ext>
            </a:extLst>
          </p:cNvPr>
          <p:cNvSpPr/>
          <p:nvPr/>
        </p:nvSpPr>
        <p:spPr>
          <a:xfrm>
            <a:off x="396240" y="4890534"/>
            <a:ext cx="4329872" cy="841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Maintien de l’épreuve ponctuelle 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6B7BC-0E06-4A69-983A-466F41076718}"/>
              </a:ext>
            </a:extLst>
          </p:cNvPr>
          <p:cNvSpPr/>
          <p:nvPr/>
        </p:nvSpPr>
        <p:spPr>
          <a:xfrm>
            <a:off x="396240" y="5866286"/>
            <a:ext cx="4329872" cy="841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Pictogramme               pour signifier les liens avec l’Histoire-Géographie 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B6C67-CAFB-4B89-A657-A4B787931BBD}"/>
              </a:ext>
            </a:extLst>
          </p:cNvPr>
          <p:cNvSpPr/>
          <p:nvPr/>
        </p:nvSpPr>
        <p:spPr>
          <a:xfrm>
            <a:off x="396240" y="3914781"/>
            <a:ext cx="4329872" cy="841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Progression des apprentissages flexible avec mention d’indicatif de temps pour chaque module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FBE237D1-C8DF-4A9A-8C2E-F2E955C2A89F}"/>
              </a:ext>
            </a:extLst>
          </p:cNvPr>
          <p:cNvSpPr/>
          <p:nvPr/>
        </p:nvSpPr>
        <p:spPr>
          <a:xfrm>
            <a:off x="4982966" y="1135855"/>
            <a:ext cx="3544584" cy="16451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Mise en place d’études de contexte et de mises en situation</a:t>
            </a:r>
            <a:endParaRPr lang="fr-GF" sz="1600" dirty="0">
              <a:solidFill>
                <a:schemeClr val="tx1"/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8144BC0B-B439-4300-B7FF-10AFBDB6F267}"/>
              </a:ext>
            </a:extLst>
          </p:cNvPr>
          <p:cNvSpPr/>
          <p:nvPr/>
        </p:nvSpPr>
        <p:spPr>
          <a:xfrm>
            <a:off x="4982966" y="4966317"/>
            <a:ext cx="3544584" cy="164518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Usage du numérique</a:t>
            </a:r>
            <a:endParaRPr lang="fr-GF" sz="1600" dirty="0">
              <a:solidFill>
                <a:schemeClr val="tx1"/>
              </a:solidFill>
            </a:endParaRP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D11D2AE3-E573-443B-B6CC-A6311399DA99}"/>
              </a:ext>
            </a:extLst>
          </p:cNvPr>
          <p:cNvSpPr/>
          <p:nvPr/>
        </p:nvSpPr>
        <p:spPr>
          <a:xfrm>
            <a:off x="4982966" y="3051086"/>
            <a:ext cx="3544584" cy="164518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Recherche documentaire, analyse de documents statistiques, exploitations d’articles et de textes argumentatifs</a:t>
            </a:r>
            <a:endParaRPr lang="fr-GF" sz="1600" dirty="0">
              <a:solidFill>
                <a:schemeClr val="tx1"/>
              </a:solidFill>
            </a:endParaRP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F9980E86-B0F4-4361-A73A-DF5A3C7045DA}"/>
              </a:ext>
            </a:extLst>
          </p:cNvPr>
          <p:cNvSpPr/>
          <p:nvPr/>
        </p:nvSpPr>
        <p:spPr>
          <a:xfrm>
            <a:off x="8363162" y="1257040"/>
            <a:ext cx="3544584" cy="1402818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Donner une dimension concrète de l’économie et gestion</a:t>
            </a:r>
            <a:endParaRPr lang="fr-GF" sz="1400" dirty="0">
              <a:solidFill>
                <a:schemeClr val="tx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D110694A-E5FE-4D06-9E08-638A6D795AB7}"/>
              </a:ext>
            </a:extLst>
          </p:cNvPr>
          <p:cNvSpPr/>
          <p:nvPr/>
        </p:nvSpPr>
        <p:spPr>
          <a:xfrm>
            <a:off x="8289531" y="3172270"/>
            <a:ext cx="3618215" cy="1402818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Développer les compétences méthodologiques et les capacités d’argumentation et de raisonnement</a:t>
            </a:r>
            <a:endParaRPr lang="fr-GF" sz="1400" dirty="0">
              <a:solidFill>
                <a:schemeClr val="tx1"/>
              </a:solidFill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:a16="http://schemas.microsoft.com/office/drawing/2014/main" id="{BFA150AD-CE68-4B10-ADF2-E1F015513C55}"/>
              </a:ext>
            </a:extLst>
          </p:cNvPr>
          <p:cNvSpPr/>
          <p:nvPr/>
        </p:nvSpPr>
        <p:spPr>
          <a:xfrm>
            <a:off x="8363162" y="5087501"/>
            <a:ext cx="3544584" cy="140281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Favoriser les interactions et susciter l’engagement</a:t>
            </a:r>
            <a:endParaRPr lang="fr-GF" sz="1400" dirty="0">
              <a:solidFill>
                <a:schemeClr val="tx1"/>
              </a:solidFill>
            </a:endParaRPr>
          </a:p>
        </p:txBody>
      </p:sp>
      <p:sp>
        <p:nvSpPr>
          <p:cNvPr id="18" name="Flèche : double flèche horizontale 17">
            <a:extLst>
              <a:ext uri="{FF2B5EF4-FFF2-40B4-BE49-F238E27FC236}">
                <a16:creationId xmlns:a16="http://schemas.microsoft.com/office/drawing/2014/main" id="{884415C3-34C0-45A5-BB3E-565FCDB8DE35}"/>
              </a:ext>
            </a:extLst>
          </p:cNvPr>
          <p:cNvSpPr/>
          <p:nvPr/>
        </p:nvSpPr>
        <p:spPr>
          <a:xfrm>
            <a:off x="2253594" y="6065113"/>
            <a:ext cx="779829" cy="221699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60191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52B37-E936-49F3-810C-0C3CFCAF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4" y="151716"/>
            <a:ext cx="9298111" cy="976044"/>
          </a:xfrm>
        </p:spPr>
        <p:txBody>
          <a:bodyPr>
            <a:noAutofit/>
          </a:bodyPr>
          <a:lstStyle/>
          <a:p>
            <a:r>
              <a:rPr lang="fr-FR" sz="4800" b="1" dirty="0"/>
              <a:t>La démarche pédagogique</a:t>
            </a:r>
            <a:endParaRPr lang="fr-GF" sz="48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697D8F-3567-4E9D-BFA8-B34BE9AE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39" y="1084762"/>
            <a:ext cx="9731375" cy="56215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EA9A45-2545-45B8-9B18-DF877123932C}"/>
              </a:ext>
            </a:extLst>
          </p:cNvPr>
          <p:cNvSpPr/>
          <p:nvPr/>
        </p:nvSpPr>
        <p:spPr>
          <a:xfrm>
            <a:off x="44864" y="912042"/>
            <a:ext cx="6051136" cy="721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1 - LA DEMARCHE SPIRALAIRE</a:t>
            </a:r>
            <a:endParaRPr lang="fr-GF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4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F052A-A97D-4530-B89C-1B6BCEF5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852" y="1388946"/>
            <a:ext cx="7404864" cy="957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>
                <a:solidFill>
                  <a:schemeClr val="bg1"/>
                </a:solidFill>
              </a:rPr>
              <a:t>Comment se caractérise un secteur d’activité?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bg1"/>
                </a:solidFill>
              </a:rPr>
              <a:t>Comment une entreprise interagit-elle avec son environnement ?</a:t>
            </a:r>
          </a:p>
          <a:p>
            <a:pPr marL="0" indent="0">
              <a:buNone/>
            </a:pPr>
            <a:r>
              <a:rPr lang="fr-FR" sz="1200" dirty="0">
                <a:solidFill>
                  <a:schemeClr val="bg1"/>
                </a:solidFill>
              </a:rPr>
              <a:t>Comment les relations entre les agents économiques sont-elles  formalisées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07FA49-8F56-4208-8C0A-A8768FB0CB66}"/>
              </a:ext>
            </a:extLst>
          </p:cNvPr>
          <p:cNvSpPr/>
          <p:nvPr/>
        </p:nvSpPr>
        <p:spPr>
          <a:xfrm>
            <a:off x="2845508" y="1244957"/>
            <a:ext cx="6980717" cy="1194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Raconte une histoire</a:t>
            </a:r>
          </a:p>
          <a:p>
            <a:r>
              <a:rPr lang="fr-FR" sz="1600" dirty="0">
                <a:solidFill>
                  <a:schemeClr val="tx1"/>
                </a:solidFill>
              </a:rPr>
              <a:t>«  Vous faites votre stage au sein de l’entreprise X, spécialisée </a:t>
            </a:r>
          </a:p>
          <a:p>
            <a:r>
              <a:rPr lang="fr-FR" sz="1600" dirty="0">
                <a:solidFill>
                  <a:schemeClr val="tx1"/>
                </a:solidFill>
              </a:rPr>
              <a:t>en … »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46DC1-E8D8-45BA-B801-DC4F42B19EC0}"/>
              </a:ext>
            </a:extLst>
          </p:cNvPr>
          <p:cNvSpPr/>
          <p:nvPr/>
        </p:nvSpPr>
        <p:spPr>
          <a:xfrm>
            <a:off x="2845509" y="4162513"/>
            <a:ext cx="7090971" cy="1194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Exploiter différents types de supports :</a:t>
            </a:r>
          </a:p>
          <a:p>
            <a:r>
              <a:rPr lang="fr-FR" sz="1600" dirty="0">
                <a:solidFill>
                  <a:schemeClr val="tx1"/>
                </a:solidFill>
              </a:rPr>
              <a:t>Capsules vidéo, documents professionnels (bulletins de salaire, facture, devis, RIB…), questionnaire en ligne, affiches 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F58E7C-FAF8-4A6B-B523-A5E3B3F257D8}"/>
              </a:ext>
            </a:extLst>
          </p:cNvPr>
          <p:cNvSpPr/>
          <p:nvPr/>
        </p:nvSpPr>
        <p:spPr>
          <a:xfrm>
            <a:off x="2845509" y="2665129"/>
            <a:ext cx="6980718" cy="1194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Il s’agit de résoudre une problématique, c’est la mise en œuvre </a:t>
            </a:r>
          </a:p>
          <a:p>
            <a:r>
              <a:rPr lang="fr-FR" sz="1600" dirty="0">
                <a:solidFill>
                  <a:schemeClr val="tx1"/>
                </a:solidFill>
              </a:rPr>
              <a:t>de l’activité. Les situations et évènements divers déclenchent </a:t>
            </a:r>
          </a:p>
          <a:p>
            <a:r>
              <a:rPr lang="fr-FR" sz="1600" dirty="0">
                <a:solidFill>
                  <a:schemeClr val="tx1"/>
                </a:solidFill>
              </a:rPr>
              <a:t>des actions permettant de donner du sens aux différentes </a:t>
            </a:r>
          </a:p>
          <a:p>
            <a:r>
              <a:rPr lang="fr-FR" sz="1600" dirty="0">
                <a:solidFill>
                  <a:schemeClr val="tx1"/>
                </a:solidFill>
              </a:rPr>
              <a:t>activités proposées.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FD6A35-FE9A-44E2-AAD3-3232A063CFE9}"/>
              </a:ext>
            </a:extLst>
          </p:cNvPr>
          <p:cNvSpPr/>
          <p:nvPr/>
        </p:nvSpPr>
        <p:spPr>
          <a:xfrm>
            <a:off x="2845509" y="5644951"/>
            <a:ext cx="7090970" cy="1194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Un rôle dans l’histoire, un statut pour l’élève :</a:t>
            </a:r>
          </a:p>
          <a:p>
            <a:r>
              <a:rPr lang="fr-FR" sz="1600" dirty="0">
                <a:solidFill>
                  <a:schemeClr val="tx1"/>
                </a:solidFill>
              </a:rPr>
              <a:t>observateur, acteur, stagiaire, consommateur, acteur.</a:t>
            </a:r>
          </a:p>
          <a:p>
            <a:r>
              <a:rPr lang="fr-FR" sz="1600" dirty="0">
                <a:solidFill>
                  <a:schemeClr val="tx1"/>
                </a:solidFill>
              </a:rPr>
              <a:t>Dans ce contexte, l’élève est stagiaire et acteur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8B6FC-42C2-4CB6-BA27-7EFCABFB3B24}"/>
              </a:ext>
            </a:extLst>
          </p:cNvPr>
          <p:cNvSpPr/>
          <p:nvPr/>
        </p:nvSpPr>
        <p:spPr>
          <a:xfrm>
            <a:off x="239469" y="1086698"/>
            <a:ext cx="2667000" cy="1194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 contexte explicité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DCE18-286D-4B4E-A88B-FB7A1F454E1A}"/>
              </a:ext>
            </a:extLst>
          </p:cNvPr>
          <p:cNvSpPr/>
          <p:nvPr/>
        </p:nvSpPr>
        <p:spPr>
          <a:xfrm>
            <a:off x="239469" y="2537885"/>
            <a:ext cx="2667000" cy="1194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Une thématique explicitée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25A97-EEE8-4A23-8BFD-440826078965}"/>
              </a:ext>
            </a:extLst>
          </p:cNvPr>
          <p:cNvSpPr/>
          <p:nvPr/>
        </p:nvSpPr>
        <p:spPr>
          <a:xfrm>
            <a:off x="239469" y="3991209"/>
            <a:ext cx="2667000" cy="1194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Une dimension économique, gestion et juridique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B6067-590B-4624-BD8B-77394FFB454F}"/>
              </a:ext>
            </a:extLst>
          </p:cNvPr>
          <p:cNvSpPr/>
          <p:nvPr/>
        </p:nvSpPr>
        <p:spPr>
          <a:xfrm>
            <a:off x="227478" y="5440260"/>
            <a:ext cx="2667000" cy="1194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 rôle, un statut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80DBD67E-DD22-407A-BE20-C20FE8F67D0D}"/>
              </a:ext>
            </a:extLst>
          </p:cNvPr>
          <p:cNvSpPr txBox="1">
            <a:spLocks/>
          </p:cNvSpPr>
          <p:nvPr/>
        </p:nvSpPr>
        <p:spPr>
          <a:xfrm>
            <a:off x="95664" y="-26580"/>
            <a:ext cx="9298111" cy="8470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800" b="1" dirty="0"/>
              <a:t>La démarche pédagogique</a:t>
            </a:r>
            <a:endParaRPr lang="fr-GF" sz="4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45C96C-7659-47F2-B80B-F9662F86335A}"/>
              </a:ext>
            </a:extLst>
          </p:cNvPr>
          <p:cNvSpPr/>
          <p:nvPr/>
        </p:nvSpPr>
        <p:spPr>
          <a:xfrm>
            <a:off x="-29771" y="474415"/>
            <a:ext cx="5872480" cy="721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2 – LA DEMARCHE REFLEXIVE</a:t>
            </a:r>
            <a:endParaRPr lang="fr-GF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0CADD5-C63F-4748-B75E-84B8B757B210}"/>
              </a:ext>
            </a:extLst>
          </p:cNvPr>
          <p:cNvSpPr/>
          <p:nvPr/>
        </p:nvSpPr>
        <p:spPr>
          <a:xfrm>
            <a:off x="9255051" y="1102569"/>
            <a:ext cx="2667000" cy="1194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Mobiliser des concepts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3BC10-305C-4DBC-94D5-E0DC20F221E9}"/>
              </a:ext>
            </a:extLst>
          </p:cNvPr>
          <p:cNvSpPr/>
          <p:nvPr/>
        </p:nvSpPr>
        <p:spPr>
          <a:xfrm>
            <a:off x="9297522" y="5440260"/>
            <a:ext cx="2667000" cy="1194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Proposer, justifier, structurer un écrit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0E3BA-3D13-4440-889F-BD7C71815309}"/>
              </a:ext>
            </a:extLst>
          </p:cNvPr>
          <p:cNvSpPr/>
          <p:nvPr/>
        </p:nvSpPr>
        <p:spPr>
          <a:xfrm>
            <a:off x="9285531" y="2537885"/>
            <a:ext cx="2667000" cy="1194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Expliciter des mécanismes fondamentaux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C2D5F-7C15-43AD-837E-85FDA0F586B5}"/>
              </a:ext>
            </a:extLst>
          </p:cNvPr>
          <p:cNvSpPr/>
          <p:nvPr/>
        </p:nvSpPr>
        <p:spPr>
          <a:xfrm>
            <a:off x="9285531" y="3963586"/>
            <a:ext cx="2667000" cy="1194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Exploiter différents types de documents</a:t>
            </a:r>
          </a:p>
        </p:txBody>
      </p:sp>
    </p:spTree>
    <p:extLst>
      <p:ext uri="{BB962C8B-B14F-4D97-AF65-F5344CB8AC3E}">
        <p14:creationId xmlns:p14="http://schemas.microsoft.com/office/powerpoint/2010/main" val="406448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A412E48-FA00-48CD-8C28-C41B931BE389}"/>
              </a:ext>
            </a:extLst>
          </p:cNvPr>
          <p:cNvSpPr txBox="1">
            <a:spLocks/>
          </p:cNvSpPr>
          <p:nvPr/>
        </p:nvSpPr>
        <p:spPr>
          <a:xfrm>
            <a:off x="0" y="49658"/>
            <a:ext cx="5552201" cy="10171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La certification</a:t>
            </a:r>
            <a:endParaRPr lang="fr-GF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AA843D-D29C-5145-9DBD-B123E9B97D39}"/>
              </a:ext>
            </a:extLst>
          </p:cNvPr>
          <p:cNvSpPr txBox="1"/>
          <p:nvPr/>
        </p:nvSpPr>
        <p:spPr>
          <a:xfrm>
            <a:off x="364944" y="785478"/>
            <a:ext cx="573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Examen : ponctuel épreuve écrite de 2h (</a:t>
            </a:r>
            <a:r>
              <a:rPr lang="fr-FR" b="1" i="1" dirty="0" err="1"/>
              <a:t>coef</a:t>
            </a:r>
            <a:r>
              <a:rPr lang="fr-FR" b="1" i="1" dirty="0"/>
              <a:t> 1)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61984B-22E5-CA4F-8256-067B5A9C82A6}"/>
              </a:ext>
            </a:extLst>
          </p:cNvPr>
          <p:cNvSpPr txBox="1"/>
          <p:nvPr/>
        </p:nvSpPr>
        <p:spPr>
          <a:xfrm>
            <a:off x="407345" y="1311829"/>
            <a:ext cx="6008147" cy="5355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GF" b="1" u="sng" dirty="0"/>
              <a:t>Nouveau Programme (2019):</a:t>
            </a:r>
          </a:p>
          <a:p>
            <a:endParaRPr lang="fr-GF" dirty="0"/>
          </a:p>
          <a:p>
            <a:r>
              <a:rPr lang="fr-GF" b="1" u="sng" dirty="0">
                <a:solidFill>
                  <a:srgbClr val="00B0F0"/>
                </a:solidFill>
              </a:rPr>
              <a:t>Partie 1:</a:t>
            </a:r>
          </a:p>
          <a:p>
            <a:r>
              <a:rPr lang="fr-GF" b="1" dirty="0">
                <a:solidFill>
                  <a:srgbClr val="00B0F0"/>
                </a:solidFill>
              </a:rPr>
              <a:t>Questionnement reposant sur une situation </a:t>
            </a:r>
          </a:p>
          <a:p>
            <a:r>
              <a:rPr lang="fr-FR" b="1" dirty="0">
                <a:solidFill>
                  <a:srgbClr val="00B0F0"/>
                </a:solidFill>
              </a:rPr>
              <a:t>C</a:t>
            </a:r>
            <a:r>
              <a:rPr lang="fr-GF" b="1" dirty="0">
                <a:solidFill>
                  <a:srgbClr val="00B0F0"/>
                </a:solidFill>
              </a:rPr>
              <a:t>ontextualisée. Un scénario.</a:t>
            </a:r>
          </a:p>
          <a:p>
            <a:endParaRPr lang="fr-GF" dirty="0"/>
          </a:p>
          <a:p>
            <a:r>
              <a:rPr lang="fr-GF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Partie 2 :</a:t>
            </a:r>
          </a:p>
          <a:p>
            <a:r>
              <a:rPr lang="fr-GF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Réponse construite et argumentée à une question d’économie-gestion au choix parmi deux propositions.</a:t>
            </a:r>
          </a:p>
          <a:p>
            <a:endParaRPr lang="fr-GF" dirty="0"/>
          </a:p>
          <a:p>
            <a:r>
              <a:rPr lang="fr-GF" b="1" u="sng" dirty="0">
                <a:solidFill>
                  <a:srgbClr val="00B050"/>
                </a:solidFill>
              </a:rPr>
              <a:t>Correction :</a:t>
            </a:r>
          </a:p>
          <a:p>
            <a:endParaRPr lang="fr-GF" b="1" dirty="0">
              <a:solidFill>
                <a:srgbClr val="00B050"/>
              </a:solidFill>
            </a:endParaRPr>
          </a:p>
          <a:p>
            <a:r>
              <a:rPr lang="fr-GF" b="1" dirty="0">
                <a:solidFill>
                  <a:srgbClr val="00B050"/>
                </a:solidFill>
              </a:rPr>
              <a:t>Appréciation globale de l’ensemble de la</a:t>
            </a:r>
          </a:p>
          <a:p>
            <a:r>
              <a:rPr lang="fr-FR" b="1" dirty="0">
                <a:solidFill>
                  <a:srgbClr val="00B050"/>
                </a:solidFill>
              </a:rPr>
              <a:t>p</a:t>
            </a:r>
            <a:r>
              <a:rPr lang="fr-GF" b="1" dirty="0">
                <a:solidFill>
                  <a:srgbClr val="00B050"/>
                </a:solidFill>
              </a:rPr>
              <a:t>restation du candidat. Évaluation par profil.</a:t>
            </a:r>
          </a:p>
          <a:p>
            <a:endParaRPr lang="fr-GF" b="1" dirty="0">
              <a:solidFill>
                <a:srgbClr val="00B050"/>
              </a:solidFill>
            </a:endParaRPr>
          </a:p>
          <a:p>
            <a:r>
              <a:rPr lang="fr-GF" b="1" dirty="0">
                <a:solidFill>
                  <a:srgbClr val="00B050"/>
                </a:solidFill>
              </a:rPr>
              <a:t>4 indicateurs : Maîtrise insuffisante, Maîtrise </a:t>
            </a:r>
          </a:p>
          <a:p>
            <a:r>
              <a:rPr lang="fr-GF" b="1" dirty="0">
                <a:solidFill>
                  <a:srgbClr val="00B050"/>
                </a:solidFill>
              </a:rPr>
              <a:t>fragile, Maîtrise satisfaisante et Très bonne </a:t>
            </a:r>
          </a:p>
          <a:p>
            <a:r>
              <a:rPr lang="fr-GF" b="1" dirty="0">
                <a:solidFill>
                  <a:srgbClr val="00B050"/>
                </a:solidFill>
              </a:rPr>
              <a:t>maîtrise.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D4B19C-3A36-9E40-9DF4-CC3A0361E8BF}"/>
              </a:ext>
            </a:extLst>
          </p:cNvPr>
          <p:cNvSpPr txBox="1"/>
          <p:nvPr/>
        </p:nvSpPr>
        <p:spPr>
          <a:xfrm>
            <a:off x="6705749" y="1311829"/>
            <a:ext cx="4854214" cy="5355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GF" b="1" u="sng" dirty="0"/>
              <a:t>Ancien Programme</a:t>
            </a:r>
          </a:p>
          <a:p>
            <a:endParaRPr lang="fr-GF" dirty="0"/>
          </a:p>
          <a:p>
            <a:r>
              <a:rPr lang="fr-GF" b="1" u="sng" dirty="0">
                <a:solidFill>
                  <a:srgbClr val="00B0F0"/>
                </a:solidFill>
              </a:rPr>
              <a:t>Partie 1 :</a:t>
            </a:r>
          </a:p>
          <a:p>
            <a:r>
              <a:rPr lang="fr-GF" b="1" dirty="0">
                <a:solidFill>
                  <a:srgbClr val="00B0F0"/>
                </a:solidFill>
              </a:rPr>
              <a:t>Série de questions basées abordant les </a:t>
            </a:r>
          </a:p>
          <a:p>
            <a:r>
              <a:rPr lang="fr-GF" b="1" dirty="0">
                <a:solidFill>
                  <a:srgbClr val="00B0F0"/>
                </a:solidFill>
              </a:rPr>
              <a:t>5 Axes du programme.</a:t>
            </a:r>
          </a:p>
          <a:p>
            <a:endParaRPr lang="fr-GF" dirty="0"/>
          </a:p>
          <a:p>
            <a:r>
              <a:rPr lang="fr-GF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Partie 2 :</a:t>
            </a:r>
            <a:r>
              <a:rPr lang="fr-GF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fr-GF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Traite une question d’économie et de </a:t>
            </a:r>
          </a:p>
          <a:p>
            <a:r>
              <a:rPr lang="fr-GF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gestion au choix parmi trois propositions </a:t>
            </a:r>
          </a:p>
          <a:p>
            <a:r>
              <a:rPr lang="fr-GF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(selon le Bac Pro présenté).</a:t>
            </a:r>
          </a:p>
          <a:p>
            <a:endParaRPr lang="fr-GF" dirty="0"/>
          </a:p>
          <a:p>
            <a:pPr algn="just"/>
            <a:r>
              <a:rPr lang="fr-GF" b="1" u="sng" dirty="0">
                <a:solidFill>
                  <a:srgbClr val="00B050"/>
                </a:solidFill>
              </a:rPr>
              <a:t>Correction:</a:t>
            </a:r>
          </a:p>
          <a:p>
            <a:pPr algn="just"/>
            <a:endParaRPr lang="fr-GF" b="1" dirty="0">
              <a:solidFill>
                <a:srgbClr val="00B050"/>
              </a:solidFill>
            </a:endParaRPr>
          </a:p>
          <a:p>
            <a:pPr algn="just"/>
            <a:r>
              <a:rPr lang="fr-GF" b="1" dirty="0">
                <a:solidFill>
                  <a:srgbClr val="00B050"/>
                </a:solidFill>
              </a:rPr>
              <a:t>Évaluation des capacités suivantes:</a:t>
            </a:r>
          </a:p>
          <a:p>
            <a:pPr algn="just"/>
            <a:r>
              <a:rPr lang="fr-GF" b="1" dirty="0">
                <a:solidFill>
                  <a:srgbClr val="00B050"/>
                </a:solidFill>
              </a:rPr>
              <a:t>-Mobiliser ses connaissances</a:t>
            </a:r>
          </a:p>
          <a:p>
            <a:pPr algn="just"/>
            <a:r>
              <a:rPr lang="fr-GF" b="1" dirty="0">
                <a:solidFill>
                  <a:srgbClr val="00B050"/>
                </a:solidFill>
              </a:rPr>
              <a:t>-Exploiter et analyser des documents</a:t>
            </a:r>
          </a:p>
          <a:p>
            <a:pPr algn="just"/>
            <a:r>
              <a:rPr lang="fr-GF" b="1" dirty="0">
                <a:solidFill>
                  <a:srgbClr val="00B050"/>
                </a:solidFill>
              </a:rPr>
              <a:t>-Rédiger de façon structurée</a:t>
            </a:r>
          </a:p>
          <a:p>
            <a:pPr algn="just"/>
            <a:r>
              <a:rPr lang="fr-GF" b="1" dirty="0">
                <a:solidFill>
                  <a:srgbClr val="00B050"/>
                </a:solidFill>
              </a:rPr>
              <a:t>-Établir le lien entre l’Économie-Gestion et</a:t>
            </a:r>
          </a:p>
          <a:p>
            <a:pPr algn="just"/>
            <a:r>
              <a:rPr lang="fr-FR" b="1" dirty="0">
                <a:solidFill>
                  <a:srgbClr val="00B050"/>
                </a:solidFill>
              </a:rPr>
              <a:t>l</a:t>
            </a:r>
            <a:r>
              <a:rPr lang="fr-GF" b="1" dirty="0">
                <a:solidFill>
                  <a:srgbClr val="00B050"/>
                </a:solidFill>
              </a:rPr>
              <a:t>a spécialité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31748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294BD32-CF60-B549-896B-DE5511D8A3A2}"/>
              </a:ext>
            </a:extLst>
          </p:cNvPr>
          <p:cNvSpPr txBox="1">
            <a:spLocks/>
          </p:cNvSpPr>
          <p:nvPr/>
        </p:nvSpPr>
        <p:spPr>
          <a:xfrm>
            <a:off x="1" y="49658"/>
            <a:ext cx="5913119" cy="7733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La certification: Sujet 0 partie 1</a:t>
            </a:r>
            <a:endParaRPr lang="fr-GF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51EA92-BB59-A440-8F32-B4E35333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32" y="822960"/>
            <a:ext cx="10109596" cy="58064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1324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24E539-7500-8641-B8CC-B5DFA14AA759}"/>
              </a:ext>
            </a:extLst>
          </p:cNvPr>
          <p:cNvSpPr txBox="1">
            <a:spLocks/>
          </p:cNvSpPr>
          <p:nvPr/>
        </p:nvSpPr>
        <p:spPr>
          <a:xfrm>
            <a:off x="1" y="49658"/>
            <a:ext cx="8717279" cy="898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La certification: sujet 0 partie 1 (suite)</a:t>
            </a:r>
            <a:endParaRPr lang="fr-GF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168ECA-8C47-ED49-9EDB-ED094042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9" y="947732"/>
            <a:ext cx="10915981" cy="54683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7587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AB492-32E3-41E7-9A33-15C4CEC28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8" y="164969"/>
            <a:ext cx="9250899" cy="824502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PROGRAMME DE LA JOURNEE</a:t>
            </a:r>
            <a:endParaRPr lang="fr-GF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694287-6888-424D-9D86-66B615231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2" y="1975579"/>
            <a:ext cx="11950348" cy="4717452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ACCUEIL</a:t>
            </a:r>
            <a:r>
              <a:rPr lang="fr-FR" sz="2800" dirty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  <a:r>
              <a:rPr lang="fr-FR" sz="2800" b="1" dirty="0">
                <a:solidFill>
                  <a:schemeClr val="tx1"/>
                </a:solidFill>
              </a:rPr>
              <a:t>8h00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chemeClr val="tx1"/>
                </a:solidFill>
              </a:rPr>
              <a:t>PRESENTATION DU PROGRAMME D’ECONOMIE ET GESTION          8h30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chemeClr val="tx1"/>
                </a:solidFill>
              </a:rPr>
              <a:t>ATELIERS COLLABORATIFS                                                               10h30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</a:rPr>
              <a:t>PAUSE DEJEUNER 12h00 – 13h00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chemeClr val="tx1"/>
                </a:solidFill>
              </a:rPr>
              <a:t>ATELIERS COLLABORATIFS - suite                                                    13h00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RESTITUTION DES ATELIERS                                                               14h30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0A743C-7F00-4D6B-8439-A07B5953E5F9}"/>
              </a:ext>
            </a:extLst>
          </p:cNvPr>
          <p:cNvSpPr txBox="1"/>
          <p:nvPr/>
        </p:nvSpPr>
        <p:spPr>
          <a:xfrm>
            <a:off x="4392196" y="846076"/>
            <a:ext cx="3985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8h00 – 15h00</a:t>
            </a:r>
            <a:endParaRPr lang="fr-GF" sz="4400" b="1" dirty="0"/>
          </a:p>
        </p:txBody>
      </p:sp>
    </p:spTree>
    <p:extLst>
      <p:ext uri="{BB962C8B-B14F-4D97-AF65-F5344CB8AC3E}">
        <p14:creationId xmlns:p14="http://schemas.microsoft.com/office/powerpoint/2010/main" val="44620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FEEB8-1B2B-7845-B284-FD119AFA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57" y="173952"/>
            <a:ext cx="4525097" cy="694268"/>
          </a:xfrm>
        </p:spPr>
        <p:txBody>
          <a:bodyPr/>
          <a:lstStyle/>
          <a:p>
            <a:r>
              <a:rPr lang="fr-GF" b="1" dirty="0"/>
              <a:t>LA CERTIFICATION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31605F-B458-684E-BA03-5F40A1940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99" y="1402415"/>
            <a:ext cx="9103401" cy="52816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0EBCEA-B519-E040-8306-05DBEA8BC730}"/>
              </a:ext>
            </a:extLst>
          </p:cNvPr>
          <p:cNvSpPr txBox="1"/>
          <p:nvPr/>
        </p:nvSpPr>
        <p:spPr>
          <a:xfrm>
            <a:off x="655782" y="865166"/>
            <a:ext cx="696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F" b="1" dirty="0"/>
              <a:t>Extrait de la grille d’évaluation de la partie 1 du Sujet zéro n°1</a:t>
            </a:r>
          </a:p>
        </p:txBody>
      </p:sp>
    </p:spTree>
    <p:extLst>
      <p:ext uri="{BB962C8B-B14F-4D97-AF65-F5344CB8AC3E}">
        <p14:creationId xmlns:p14="http://schemas.microsoft.com/office/powerpoint/2010/main" val="182835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7B27A8F-6E4F-6546-B6C1-0237E66A8E7B}"/>
              </a:ext>
            </a:extLst>
          </p:cNvPr>
          <p:cNvSpPr txBox="1">
            <a:spLocks/>
          </p:cNvSpPr>
          <p:nvPr/>
        </p:nvSpPr>
        <p:spPr>
          <a:xfrm>
            <a:off x="1" y="49658"/>
            <a:ext cx="7589519" cy="10171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La certification: Sujet 0 partie 2</a:t>
            </a:r>
            <a:endParaRPr lang="fr-GF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6C550A-9C8F-7043-9D09-23AB9883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66" y="838199"/>
            <a:ext cx="10128414" cy="57042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513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66C609-F908-494C-A0B8-E3F6D2ED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57" y="173952"/>
            <a:ext cx="4525097" cy="694268"/>
          </a:xfrm>
        </p:spPr>
        <p:txBody>
          <a:bodyPr/>
          <a:lstStyle/>
          <a:p>
            <a:r>
              <a:rPr lang="fr-GF" b="1" dirty="0"/>
              <a:t>LA CERTIFICATION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5F85A-D041-D347-BB5A-B9F95068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92" y="1420888"/>
            <a:ext cx="8973008" cy="4906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C3EBF2-9B19-0D40-A5A6-1B38CA132168}"/>
              </a:ext>
            </a:extLst>
          </p:cNvPr>
          <p:cNvSpPr txBox="1"/>
          <p:nvPr/>
        </p:nvSpPr>
        <p:spPr>
          <a:xfrm>
            <a:off x="655782" y="865166"/>
            <a:ext cx="696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F" b="1" dirty="0"/>
              <a:t>Extrait de la grille d’évaluation de la partie 2 du Sujet zéro n°1</a:t>
            </a:r>
          </a:p>
        </p:txBody>
      </p:sp>
    </p:spTree>
    <p:extLst>
      <p:ext uri="{BB962C8B-B14F-4D97-AF65-F5344CB8AC3E}">
        <p14:creationId xmlns:p14="http://schemas.microsoft.com/office/powerpoint/2010/main" val="14648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AF495D9-A6B0-F04A-B720-F3B5CA5A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57" y="173952"/>
            <a:ext cx="4525097" cy="694268"/>
          </a:xfrm>
        </p:spPr>
        <p:txBody>
          <a:bodyPr/>
          <a:lstStyle/>
          <a:p>
            <a:r>
              <a:rPr lang="fr-GF" b="1" dirty="0"/>
              <a:t>LA CERTIFICATION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3DFCC-5F6D-9E47-93DA-0F6A6D7956A8}"/>
              </a:ext>
            </a:extLst>
          </p:cNvPr>
          <p:cNvSpPr txBox="1"/>
          <p:nvPr/>
        </p:nvSpPr>
        <p:spPr>
          <a:xfrm>
            <a:off x="618836" y="803564"/>
            <a:ext cx="622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F" b="1" dirty="0"/>
              <a:t>Trois sujets 0 et leur grille d’évaluation sont disponibles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A008E5-1045-9D43-88A6-1DD5C46F1032}"/>
              </a:ext>
            </a:extLst>
          </p:cNvPr>
          <p:cNvSpPr txBox="1"/>
          <p:nvPr/>
        </p:nvSpPr>
        <p:spPr>
          <a:xfrm>
            <a:off x="1856510" y="2207613"/>
            <a:ext cx="7855035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GF" b="1" dirty="0">
                <a:hlinkClick r:id="rId2"/>
              </a:rPr>
              <a:t>Sujet 0 n°1 « ESS et mutations de l’économie / Pratiques numériques »</a:t>
            </a:r>
            <a:endParaRPr lang="fr-GF" b="1" dirty="0"/>
          </a:p>
          <a:p>
            <a:endParaRPr lang="fr-GF" dirty="0"/>
          </a:p>
          <a:p>
            <a:endParaRPr lang="fr-GF" dirty="0"/>
          </a:p>
          <a:p>
            <a:r>
              <a:rPr lang="fr-GF" b="1" dirty="0">
                <a:hlinkClick r:id="rId3"/>
              </a:rPr>
              <a:t>Sujet 0 n°2 « Impact du télétravail / Situation sanitaire »</a:t>
            </a:r>
            <a:endParaRPr lang="fr-GF" b="1" dirty="0"/>
          </a:p>
          <a:p>
            <a:endParaRPr lang="fr-GF" dirty="0"/>
          </a:p>
          <a:p>
            <a:endParaRPr lang="fr-GF" dirty="0"/>
          </a:p>
          <a:p>
            <a:r>
              <a:rPr lang="fr-GF" b="1" dirty="0">
                <a:hlinkClick r:id="rId4"/>
              </a:rPr>
              <a:t>Sujet 0 n°3 « Démarche de RSE / Travailleur indépendant »</a:t>
            </a:r>
            <a:endParaRPr lang="fr-GF" b="1" dirty="0"/>
          </a:p>
        </p:txBody>
      </p:sp>
    </p:spTree>
    <p:extLst>
      <p:ext uri="{BB962C8B-B14F-4D97-AF65-F5344CB8AC3E}">
        <p14:creationId xmlns:p14="http://schemas.microsoft.com/office/powerpoint/2010/main" val="206890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49146BA-59B5-467F-B570-999A223D72DB}"/>
              </a:ext>
            </a:extLst>
          </p:cNvPr>
          <p:cNvSpPr txBox="1">
            <a:spLocks/>
          </p:cNvSpPr>
          <p:nvPr/>
        </p:nvSpPr>
        <p:spPr>
          <a:xfrm>
            <a:off x="0" y="49658"/>
            <a:ext cx="6202496" cy="10171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LES ATELIERS COLLABORATIFS</a:t>
            </a:r>
            <a:endParaRPr lang="fr-GF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DAA4BC-F1B3-44AB-BD9A-F9D0A83766D9}"/>
              </a:ext>
            </a:extLst>
          </p:cNvPr>
          <p:cNvSpPr txBox="1"/>
          <p:nvPr/>
        </p:nvSpPr>
        <p:spPr>
          <a:xfrm>
            <a:off x="407624" y="1410159"/>
            <a:ext cx="97389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GROUPE 1 </a:t>
            </a:r>
          </a:p>
          <a:p>
            <a:r>
              <a:rPr lang="fr-FR" sz="2400" dirty="0"/>
              <a:t>Elaborer une séance de votre choix </a:t>
            </a:r>
          </a:p>
          <a:p>
            <a:endParaRPr lang="fr-FR" sz="2400" dirty="0"/>
          </a:p>
          <a:p>
            <a:r>
              <a:rPr lang="fr-FR" sz="2800" b="1" dirty="0"/>
              <a:t>GROUPE 2</a:t>
            </a:r>
          </a:p>
          <a:p>
            <a:r>
              <a:rPr lang="fr-FR" sz="2400" dirty="0"/>
              <a:t>Réaliser une séquence à partir d’une situation professionnelle</a:t>
            </a:r>
          </a:p>
          <a:p>
            <a:endParaRPr lang="fr-FR" sz="2400" dirty="0"/>
          </a:p>
          <a:p>
            <a:r>
              <a:rPr lang="fr-FR" sz="2800" b="1" dirty="0"/>
              <a:t>GROUPE 3</a:t>
            </a:r>
          </a:p>
          <a:p>
            <a:r>
              <a:rPr lang="fr-FR" sz="2400" dirty="0"/>
              <a:t>Proposer une progression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GF" dirty="0"/>
          </a:p>
        </p:txBody>
      </p:sp>
    </p:spTree>
    <p:extLst>
      <p:ext uri="{BB962C8B-B14F-4D97-AF65-F5344CB8AC3E}">
        <p14:creationId xmlns:p14="http://schemas.microsoft.com/office/powerpoint/2010/main" val="26937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30373038-0CCD-4A34-A117-7542DCA3A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87" y="535588"/>
            <a:ext cx="6400800" cy="59456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L’économie et gestion en quelques mots…</a:t>
            </a:r>
            <a:endParaRPr lang="fr-GF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108ECC-766B-4C42-9738-A945E0BD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173194"/>
            <a:ext cx="79533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ACAF45-003D-4F18-B82E-03DC0A1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57" y="173669"/>
            <a:ext cx="6779004" cy="1194277"/>
          </a:xfrm>
        </p:spPr>
        <p:txBody>
          <a:bodyPr>
            <a:noAutofit/>
          </a:bodyPr>
          <a:lstStyle/>
          <a:p>
            <a:r>
              <a:rPr lang="fr-FR" sz="4800" b="1" dirty="0"/>
              <a:t>LES enjeux éducatifs</a:t>
            </a:r>
            <a:endParaRPr lang="fr-GF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2E745A-2DE8-4100-9539-9C60DF54B9E3}"/>
              </a:ext>
            </a:extLst>
          </p:cNvPr>
          <p:cNvSpPr txBox="1"/>
          <p:nvPr/>
        </p:nvSpPr>
        <p:spPr>
          <a:xfrm>
            <a:off x="1463692" y="2173455"/>
            <a:ext cx="9696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Des contextes métiers en pleine mutation</a:t>
            </a:r>
          </a:p>
          <a:p>
            <a:endParaRPr lang="fr-FR" sz="2400" dirty="0"/>
          </a:p>
          <a:p>
            <a:r>
              <a:rPr lang="fr-FR" sz="2400" dirty="0"/>
              <a:t>- L’importance des soft-</a:t>
            </a:r>
            <a:r>
              <a:rPr lang="fr-FR" sz="2400" dirty="0" err="1"/>
              <a:t>skill</a:t>
            </a:r>
            <a:r>
              <a:rPr lang="fr-FR" sz="2400" dirty="0"/>
              <a:t> dans le monde professionnel</a:t>
            </a:r>
          </a:p>
          <a:p>
            <a:endParaRPr lang="fr-FR" sz="2400" dirty="0"/>
          </a:p>
          <a:p>
            <a:r>
              <a:rPr lang="fr-FR" sz="2400" dirty="0"/>
              <a:t>- La capacité de rechercher, traiter, analyser, communiquer</a:t>
            </a:r>
          </a:p>
          <a:p>
            <a:r>
              <a:rPr lang="fr-FR" sz="2400" dirty="0"/>
              <a:t> </a:t>
            </a:r>
            <a:endParaRPr lang="fr-GF" sz="2400" dirty="0"/>
          </a:p>
        </p:txBody>
      </p:sp>
    </p:spTree>
    <p:extLst>
      <p:ext uri="{BB962C8B-B14F-4D97-AF65-F5344CB8AC3E}">
        <p14:creationId xmlns:p14="http://schemas.microsoft.com/office/powerpoint/2010/main" val="356471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D660E-9D04-4694-8195-057A85B7D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1" y="152971"/>
            <a:ext cx="6627997" cy="863029"/>
          </a:xfrm>
        </p:spPr>
        <p:txBody>
          <a:bodyPr>
            <a:normAutofit/>
          </a:bodyPr>
          <a:lstStyle/>
          <a:p>
            <a:r>
              <a:rPr lang="fr-FR" b="1" dirty="0"/>
              <a:t>MISE EN APPLICATION</a:t>
            </a:r>
            <a:endParaRPr lang="fr-GF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C1E314-7E28-4AD0-9062-D81D40AD4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1" y="6200516"/>
            <a:ext cx="8593352" cy="50451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BO n°5 du 11/04/19 Nouveaux programmes applicables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F39B815-F41B-440E-A890-03861DD4D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6188"/>
              </p:ext>
            </p:extLst>
          </p:nvPr>
        </p:nvGraphicFramePr>
        <p:xfrm>
          <a:off x="914787" y="1782252"/>
          <a:ext cx="10489914" cy="329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881">
                  <a:extLst>
                    <a:ext uri="{9D8B030D-6E8A-4147-A177-3AD203B41FA5}">
                      <a16:colId xmlns:a16="http://schemas.microsoft.com/office/drawing/2014/main" val="812070299"/>
                    </a:ext>
                  </a:extLst>
                </a:gridCol>
                <a:gridCol w="2997456">
                  <a:extLst>
                    <a:ext uri="{9D8B030D-6E8A-4147-A177-3AD203B41FA5}">
                      <a16:colId xmlns:a16="http://schemas.microsoft.com/office/drawing/2014/main" val="1067201099"/>
                    </a:ext>
                  </a:extLst>
                </a:gridCol>
                <a:gridCol w="2968135">
                  <a:extLst>
                    <a:ext uri="{9D8B030D-6E8A-4147-A177-3AD203B41FA5}">
                      <a16:colId xmlns:a16="http://schemas.microsoft.com/office/drawing/2014/main" val="825463915"/>
                    </a:ext>
                  </a:extLst>
                </a:gridCol>
                <a:gridCol w="2767442">
                  <a:extLst>
                    <a:ext uri="{9D8B030D-6E8A-4147-A177-3AD203B41FA5}">
                      <a16:colId xmlns:a16="http://schemas.microsoft.com/office/drawing/2014/main" val="1334130070"/>
                    </a:ext>
                  </a:extLst>
                </a:gridCol>
              </a:tblGrid>
              <a:tr h="43009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ANNEE</a:t>
                      </a:r>
                      <a:endParaRPr lang="fr-G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SECONDE</a:t>
                      </a:r>
                      <a:endParaRPr lang="fr-G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PREMIERE</a:t>
                      </a:r>
                      <a:endParaRPr lang="fr-G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TERMINALE</a:t>
                      </a:r>
                      <a:endParaRPr lang="fr-G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11821"/>
                  </a:ext>
                </a:extLst>
              </a:tr>
              <a:tr h="742362">
                <a:tc>
                  <a:txBody>
                    <a:bodyPr/>
                    <a:lstStyle/>
                    <a:p>
                      <a:r>
                        <a:rPr lang="fr-FR" dirty="0"/>
                        <a:t>2019-2020</a:t>
                      </a:r>
                      <a:endParaRPr lang="fr-G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Nouveau programme 2019</a:t>
                      </a:r>
                      <a:endParaRPr lang="fr-GF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Ancien programme 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2009/10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Ancien programme 2009/10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97711"/>
                  </a:ext>
                </a:extLst>
              </a:tr>
              <a:tr h="742362">
                <a:tc>
                  <a:txBody>
                    <a:bodyPr/>
                    <a:lstStyle/>
                    <a:p>
                      <a:r>
                        <a:rPr lang="fr-FR" dirty="0"/>
                        <a:t>2020-2021</a:t>
                      </a:r>
                      <a:endParaRPr lang="fr-G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rgbClr val="FF0000"/>
                          </a:solidFill>
                        </a:rPr>
                        <a:t>Nouveau programme 2019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Nouveau programme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Ancien programme 2009/10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955079"/>
                  </a:ext>
                </a:extLst>
              </a:tr>
              <a:tr h="1378673">
                <a:tc>
                  <a:txBody>
                    <a:bodyPr/>
                    <a:lstStyle/>
                    <a:p>
                      <a:r>
                        <a:rPr lang="fr-FR" dirty="0"/>
                        <a:t>2021-2022</a:t>
                      </a:r>
                      <a:endParaRPr lang="fr-G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Nouveau programme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Nouveau programme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Nouveau programme 2019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Nouvel examen</a:t>
                      </a:r>
                    </a:p>
                    <a:p>
                      <a:pPr algn="ctr"/>
                      <a:endParaRPr lang="fr-GF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91044"/>
                  </a:ext>
                </a:extLst>
              </a:tr>
            </a:tbl>
          </a:graphicData>
        </a:graphic>
      </p:graphicFrame>
      <p:sp>
        <p:nvSpPr>
          <p:cNvPr id="6" name="Hexagone 5">
            <a:extLst>
              <a:ext uri="{FF2B5EF4-FFF2-40B4-BE49-F238E27FC236}">
                <a16:creationId xmlns:a16="http://schemas.microsoft.com/office/drawing/2014/main" id="{C9443BAE-A815-4DB3-B1AF-56DD356860AD}"/>
              </a:ext>
            </a:extLst>
          </p:cNvPr>
          <p:cNvSpPr/>
          <p:nvPr/>
        </p:nvSpPr>
        <p:spPr>
          <a:xfrm rot="636680">
            <a:off x="4383084" y="4553085"/>
            <a:ext cx="889445" cy="70891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30h/an</a:t>
            </a:r>
            <a:endParaRPr lang="fr-GF" sz="1600" dirty="0"/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1FBC04C8-A314-48FB-A84D-71809ADB3FCC}"/>
              </a:ext>
            </a:extLst>
          </p:cNvPr>
          <p:cNvSpPr/>
          <p:nvPr/>
        </p:nvSpPr>
        <p:spPr>
          <a:xfrm rot="1073141">
            <a:off x="10337236" y="4596706"/>
            <a:ext cx="889445" cy="70891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26h/an</a:t>
            </a:r>
            <a:endParaRPr lang="fr-GF" sz="1600" dirty="0"/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C08B1508-8E8C-4799-9F81-F0E41AA82911}"/>
              </a:ext>
            </a:extLst>
          </p:cNvPr>
          <p:cNvSpPr/>
          <p:nvPr/>
        </p:nvSpPr>
        <p:spPr>
          <a:xfrm rot="1264310">
            <a:off x="7461897" y="4563443"/>
            <a:ext cx="889445" cy="70891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28h/an</a:t>
            </a:r>
            <a:endParaRPr lang="fr-GF" sz="1600" dirty="0"/>
          </a:p>
        </p:txBody>
      </p:sp>
    </p:spTree>
    <p:extLst>
      <p:ext uri="{BB962C8B-B14F-4D97-AF65-F5344CB8AC3E}">
        <p14:creationId xmlns:p14="http://schemas.microsoft.com/office/powerpoint/2010/main" val="258347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E8D4D-B528-4BF7-8457-D0D8BF90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28" y="205004"/>
            <a:ext cx="8752113" cy="849086"/>
          </a:xfrm>
        </p:spPr>
        <p:txBody>
          <a:bodyPr>
            <a:noAutofit/>
          </a:bodyPr>
          <a:lstStyle/>
          <a:p>
            <a:r>
              <a:rPr lang="fr-FR" sz="4800" b="1" dirty="0"/>
              <a:t>STRUCTURE DU PROGRAMME</a:t>
            </a:r>
            <a:endParaRPr lang="fr-GF" sz="4800" b="1" dirty="0"/>
          </a:p>
        </p:txBody>
      </p:sp>
      <p:sp>
        <p:nvSpPr>
          <p:cNvPr id="13" name="Légende : flèche vers le bas 12">
            <a:extLst>
              <a:ext uri="{FF2B5EF4-FFF2-40B4-BE49-F238E27FC236}">
                <a16:creationId xmlns:a16="http://schemas.microsoft.com/office/drawing/2014/main" id="{77595F6F-6557-4A30-AE5E-042440052945}"/>
              </a:ext>
            </a:extLst>
          </p:cNvPr>
          <p:cNvSpPr/>
          <p:nvPr/>
        </p:nvSpPr>
        <p:spPr>
          <a:xfrm>
            <a:off x="520325" y="1571599"/>
            <a:ext cx="11151320" cy="122736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ENJEUX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 Ce que va gagner l’élève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4" name="Légende : flèche vers le bas 13">
            <a:extLst>
              <a:ext uri="{FF2B5EF4-FFF2-40B4-BE49-F238E27FC236}">
                <a16:creationId xmlns:a16="http://schemas.microsoft.com/office/drawing/2014/main" id="{1BE3AE28-0ED6-4717-A0F3-406B468C4607}"/>
              </a:ext>
            </a:extLst>
          </p:cNvPr>
          <p:cNvSpPr/>
          <p:nvPr/>
        </p:nvSpPr>
        <p:spPr>
          <a:xfrm>
            <a:off x="1383482" y="2984892"/>
            <a:ext cx="9425009" cy="122736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FINALITES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But à atteindre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5" name="Légende : flèche vers le bas 14">
            <a:extLst>
              <a:ext uri="{FF2B5EF4-FFF2-40B4-BE49-F238E27FC236}">
                <a16:creationId xmlns:a16="http://schemas.microsoft.com/office/drawing/2014/main" id="{2BFBAB4B-1BDF-4F63-B013-20130937A081}"/>
              </a:ext>
            </a:extLst>
          </p:cNvPr>
          <p:cNvSpPr/>
          <p:nvPr/>
        </p:nvSpPr>
        <p:spPr>
          <a:xfrm>
            <a:off x="2206289" y="4398185"/>
            <a:ext cx="7779393" cy="122736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OBJECTIFS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Comment atteindre les finalités de façon opérationnelle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32AED-4375-4F59-856D-9BDB486D2FA0}"/>
              </a:ext>
            </a:extLst>
          </p:cNvPr>
          <p:cNvSpPr/>
          <p:nvPr/>
        </p:nvSpPr>
        <p:spPr>
          <a:xfrm>
            <a:off x="3546885" y="5811122"/>
            <a:ext cx="5098211" cy="613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MODULES</a:t>
            </a:r>
            <a:endParaRPr lang="fr-GF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1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8FB1F-7520-4BF3-B459-47E1374C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6396" y="846211"/>
            <a:ext cx="8752113" cy="6832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1 - LES ENJEUX EN économie et gestion</a:t>
            </a:r>
            <a:endParaRPr lang="fr-GF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id="{C9E49611-F028-4912-BE54-322D743D56BB}"/>
              </a:ext>
            </a:extLst>
          </p:cNvPr>
          <p:cNvSpPr/>
          <p:nvPr/>
        </p:nvSpPr>
        <p:spPr>
          <a:xfrm>
            <a:off x="1304816" y="2214569"/>
            <a:ext cx="2804845" cy="406856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 1 – </a:t>
            </a:r>
            <a:r>
              <a:rPr lang="fr-FR" dirty="0">
                <a:solidFill>
                  <a:schemeClr val="tx1"/>
                </a:solidFill>
              </a:rPr>
              <a:t>ADAPTABILITE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Développer la compréhension et l’analyse du monde professionnel et des mutations de l’économie et des métiers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38FAF38B-E938-4317-8C28-9E54CFED63E9}"/>
              </a:ext>
            </a:extLst>
          </p:cNvPr>
          <p:cNvSpPr/>
          <p:nvPr/>
        </p:nvSpPr>
        <p:spPr>
          <a:xfrm>
            <a:off x="4693577" y="2234579"/>
            <a:ext cx="2804845" cy="406856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 2 </a:t>
            </a:r>
            <a:r>
              <a:rPr lang="fr-FR" dirty="0">
                <a:solidFill>
                  <a:schemeClr val="tx1"/>
                </a:solidFill>
              </a:rPr>
              <a:t>– PARCOURS CITOYEN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Expliciter les cadres juridiques et organisationnels,  cadre personnel et professionnel </a:t>
            </a:r>
          </a:p>
          <a:p>
            <a:pPr algn="ctr"/>
            <a:endParaRPr lang="fr-FR" dirty="0"/>
          </a:p>
          <a:p>
            <a:pPr algn="ctr"/>
            <a:endParaRPr lang="fr-GF" dirty="0"/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B85E9A7-61F2-41E9-8F0D-5B4E0A298E5A}"/>
              </a:ext>
            </a:extLst>
          </p:cNvPr>
          <p:cNvSpPr/>
          <p:nvPr/>
        </p:nvSpPr>
        <p:spPr>
          <a:xfrm>
            <a:off x="8082339" y="2214569"/>
            <a:ext cx="2804845" cy="406856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 3 – </a:t>
            </a:r>
            <a:r>
              <a:rPr lang="fr-FR" dirty="0">
                <a:solidFill>
                  <a:schemeClr val="tx1"/>
                </a:solidFill>
              </a:rPr>
              <a:t>ETRE ACTEUR DE SON AVENIR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Identifier les sources économiques et juridiques,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actualiser pour faire son choix tout au long de son parcours professionnel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4A64045-BAFA-4604-B9E8-8A50B340BBC1}"/>
              </a:ext>
            </a:extLst>
          </p:cNvPr>
          <p:cNvSpPr txBox="1">
            <a:spLocks/>
          </p:cNvSpPr>
          <p:nvPr/>
        </p:nvSpPr>
        <p:spPr>
          <a:xfrm>
            <a:off x="79101" y="0"/>
            <a:ext cx="8457472" cy="8490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STRUCTURE DU PROGRAMME</a:t>
            </a:r>
            <a:endParaRPr lang="fr-GF" b="1" dirty="0"/>
          </a:p>
        </p:txBody>
      </p:sp>
    </p:spTree>
    <p:extLst>
      <p:ext uri="{BB962C8B-B14F-4D97-AF65-F5344CB8AC3E}">
        <p14:creationId xmlns:p14="http://schemas.microsoft.com/office/powerpoint/2010/main" val="282402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8FB1F-7520-4BF3-B459-47E1374C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9036" y="995049"/>
            <a:ext cx="4638232" cy="56272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2 - LES objectifs </a:t>
            </a:r>
            <a:endParaRPr lang="fr-GF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78E0EA-7BE7-462E-8E41-23DFB201E2FE}"/>
              </a:ext>
            </a:extLst>
          </p:cNvPr>
          <p:cNvSpPr/>
          <p:nvPr/>
        </p:nvSpPr>
        <p:spPr>
          <a:xfrm>
            <a:off x="1089061" y="2296940"/>
            <a:ext cx="2434976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Comprendre les choix de l’entreprise</a:t>
            </a:r>
          </a:p>
          <a:p>
            <a:pPr algn="ctr"/>
            <a:endParaRPr lang="fr-GF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FD8AF-00CE-43DE-B388-0C9761D9417A}"/>
              </a:ext>
            </a:extLst>
          </p:cNvPr>
          <p:cNvSpPr/>
          <p:nvPr/>
        </p:nvSpPr>
        <p:spPr>
          <a:xfrm>
            <a:off x="6892249" y="4586279"/>
            <a:ext cx="2434976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5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Développer un argumentaire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écrit et oral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67762-FAC7-4E9F-B202-826A283D1382}"/>
              </a:ext>
            </a:extLst>
          </p:cNvPr>
          <p:cNvSpPr/>
          <p:nvPr/>
        </p:nvSpPr>
        <p:spPr>
          <a:xfrm>
            <a:off x="2864777" y="4586279"/>
            <a:ext cx="2434976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4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Développer l’autonomie</a:t>
            </a:r>
          </a:p>
          <a:p>
            <a:pPr algn="ctr"/>
            <a:r>
              <a:rPr lang="fr-FR" dirty="0"/>
              <a:t> </a:t>
            </a:r>
            <a:endParaRPr lang="fr-GF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3FBCD-6961-4773-AB5C-F1AEF2C52AAC}"/>
              </a:ext>
            </a:extLst>
          </p:cNvPr>
          <p:cNvSpPr/>
          <p:nvPr/>
        </p:nvSpPr>
        <p:spPr>
          <a:xfrm>
            <a:off x="8667963" y="2296940"/>
            <a:ext cx="2434976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Réaliser des choix éclairés dans son parcours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6076BD-9D63-4B24-84F8-A9E54B42D8A3}"/>
              </a:ext>
            </a:extLst>
          </p:cNvPr>
          <p:cNvSpPr/>
          <p:nvPr/>
        </p:nvSpPr>
        <p:spPr>
          <a:xfrm>
            <a:off x="4878512" y="2299340"/>
            <a:ext cx="2434976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S’adapter aux différentes organisations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55C5-4CCA-4CA0-B2B8-209BAC3B0B46}"/>
              </a:ext>
            </a:extLst>
          </p:cNvPr>
          <p:cNvSpPr txBox="1">
            <a:spLocks/>
          </p:cNvSpPr>
          <p:nvPr/>
        </p:nvSpPr>
        <p:spPr>
          <a:xfrm>
            <a:off x="0" y="-30480"/>
            <a:ext cx="8752113" cy="84908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STRUCTURE DU PROGRAMME</a:t>
            </a:r>
            <a:endParaRPr lang="fr-GF" b="1" dirty="0"/>
          </a:p>
        </p:txBody>
      </p:sp>
    </p:spTree>
    <p:extLst>
      <p:ext uri="{BB962C8B-B14F-4D97-AF65-F5344CB8AC3E}">
        <p14:creationId xmlns:p14="http://schemas.microsoft.com/office/powerpoint/2010/main" val="243877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E8D4D-B528-4BF7-8457-D0D8BF90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4" y="51798"/>
            <a:ext cx="8752113" cy="849086"/>
          </a:xfrm>
        </p:spPr>
        <p:txBody>
          <a:bodyPr>
            <a:noAutofit/>
          </a:bodyPr>
          <a:lstStyle/>
          <a:p>
            <a:r>
              <a:rPr lang="fr-FR" sz="4800" b="1" dirty="0"/>
              <a:t>STRUCTURE DU PROGRAMME</a:t>
            </a:r>
            <a:endParaRPr lang="fr-GF" sz="4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32AED-4375-4F59-856D-9BDB486D2FA0}"/>
              </a:ext>
            </a:extLst>
          </p:cNvPr>
          <p:cNvSpPr/>
          <p:nvPr/>
        </p:nvSpPr>
        <p:spPr>
          <a:xfrm>
            <a:off x="2481346" y="4901357"/>
            <a:ext cx="7223760" cy="613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MODULES</a:t>
            </a:r>
            <a:endParaRPr lang="fr-GF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25171E-A29D-4D78-AF8A-6D6B9AF837FD}"/>
              </a:ext>
            </a:extLst>
          </p:cNvPr>
          <p:cNvSpPr/>
          <p:nvPr/>
        </p:nvSpPr>
        <p:spPr>
          <a:xfrm>
            <a:off x="254000" y="909055"/>
            <a:ext cx="11744960" cy="571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ENJEUX</a:t>
            </a:r>
            <a:endParaRPr lang="fr-GF" sz="2800" b="1" dirty="0">
              <a:solidFill>
                <a:schemeClr val="tx1"/>
              </a:solidFill>
            </a:endParaRPr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15124C41-1346-4C97-AEF7-88BC9CD206EF}"/>
              </a:ext>
            </a:extLst>
          </p:cNvPr>
          <p:cNvSpPr/>
          <p:nvPr/>
        </p:nvSpPr>
        <p:spPr>
          <a:xfrm>
            <a:off x="651234" y="1535551"/>
            <a:ext cx="2804845" cy="84620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 1 – </a:t>
            </a:r>
            <a:r>
              <a:rPr lang="fr-FR" dirty="0">
                <a:solidFill>
                  <a:schemeClr val="tx1"/>
                </a:solidFill>
              </a:rPr>
              <a:t>ADAPTABILITE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B2FC5C8A-CAE8-4D5E-B7AA-88B81A8125F0}"/>
              </a:ext>
            </a:extLst>
          </p:cNvPr>
          <p:cNvSpPr/>
          <p:nvPr/>
        </p:nvSpPr>
        <p:spPr>
          <a:xfrm>
            <a:off x="4690804" y="1553729"/>
            <a:ext cx="2804845" cy="84620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 2 – </a:t>
            </a:r>
            <a:r>
              <a:rPr lang="fr-FR" dirty="0">
                <a:solidFill>
                  <a:schemeClr val="tx1"/>
                </a:solidFill>
              </a:rPr>
              <a:t>PARCOURS CITOYEN</a:t>
            </a:r>
          </a:p>
          <a:p>
            <a:pPr algn="ctr"/>
            <a:endParaRPr lang="fr-GF" dirty="0"/>
          </a:p>
        </p:txBody>
      </p:sp>
      <p:sp>
        <p:nvSpPr>
          <p:cNvPr id="10" name="Rectangle : avec coins arrondis en diagonale 9">
            <a:extLst>
              <a:ext uri="{FF2B5EF4-FFF2-40B4-BE49-F238E27FC236}">
                <a16:creationId xmlns:a16="http://schemas.microsoft.com/office/drawing/2014/main" id="{544F7B15-8A8F-40CA-9AC2-0A650F39434D}"/>
              </a:ext>
            </a:extLst>
          </p:cNvPr>
          <p:cNvSpPr/>
          <p:nvPr/>
        </p:nvSpPr>
        <p:spPr>
          <a:xfrm>
            <a:off x="8738953" y="1552978"/>
            <a:ext cx="2804845" cy="76414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E 3 – </a:t>
            </a:r>
            <a:r>
              <a:rPr lang="fr-FR" dirty="0">
                <a:solidFill>
                  <a:schemeClr val="tx1"/>
                </a:solidFill>
              </a:rPr>
              <a:t>ETRE ACTEUR DE SON AVENIR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D052A-1795-4497-A222-118B2621411E}"/>
              </a:ext>
            </a:extLst>
          </p:cNvPr>
          <p:cNvSpPr/>
          <p:nvPr/>
        </p:nvSpPr>
        <p:spPr>
          <a:xfrm>
            <a:off x="1103239" y="2490398"/>
            <a:ext cx="10103241" cy="6136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OBJECTIFS</a:t>
            </a:r>
            <a:endParaRPr lang="fr-GF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6F5A78-14E4-42B0-8434-C9C6E341A051}"/>
              </a:ext>
            </a:extLst>
          </p:cNvPr>
          <p:cNvSpPr/>
          <p:nvPr/>
        </p:nvSpPr>
        <p:spPr>
          <a:xfrm>
            <a:off x="1607649" y="3171157"/>
            <a:ext cx="1668550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Comprendre les choix de l’entreprise</a:t>
            </a:r>
          </a:p>
          <a:p>
            <a:pPr algn="ctr"/>
            <a:endParaRPr lang="fr-GF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2AD050-538F-4FC5-8437-C1082CDD41F9}"/>
              </a:ext>
            </a:extLst>
          </p:cNvPr>
          <p:cNvSpPr/>
          <p:nvPr/>
        </p:nvSpPr>
        <p:spPr>
          <a:xfrm>
            <a:off x="3456079" y="3171233"/>
            <a:ext cx="1668550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S’adapter aux différentes organisations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45A29B-17F7-451D-B41F-1F39CAE8D855}"/>
              </a:ext>
            </a:extLst>
          </p:cNvPr>
          <p:cNvSpPr/>
          <p:nvPr/>
        </p:nvSpPr>
        <p:spPr>
          <a:xfrm>
            <a:off x="5304508" y="3185110"/>
            <a:ext cx="1668550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Réaliser des choix éclairés dans son parcours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D7F1D4-302D-4B45-B419-3BA6D427AF8B}"/>
              </a:ext>
            </a:extLst>
          </p:cNvPr>
          <p:cNvSpPr/>
          <p:nvPr/>
        </p:nvSpPr>
        <p:spPr>
          <a:xfrm>
            <a:off x="7152937" y="3194543"/>
            <a:ext cx="1668550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Développer l’autonomie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  <a:endParaRPr lang="fr-GF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46BDCD-233F-445C-967E-36575C7EA4D2}"/>
              </a:ext>
            </a:extLst>
          </p:cNvPr>
          <p:cNvSpPr/>
          <p:nvPr/>
        </p:nvSpPr>
        <p:spPr>
          <a:xfrm>
            <a:off x="9001366" y="3171157"/>
            <a:ext cx="1808874" cy="1643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Développer un argumentaire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écrit et oral</a:t>
            </a:r>
            <a:endParaRPr lang="fr-GF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B1596C-FA3B-4943-8F68-CE27CBCDC956}"/>
              </a:ext>
            </a:extLst>
          </p:cNvPr>
          <p:cNvSpPr/>
          <p:nvPr/>
        </p:nvSpPr>
        <p:spPr>
          <a:xfrm>
            <a:off x="1871296" y="5626298"/>
            <a:ext cx="2055059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1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Découvrir l’environnement d’une entreprise</a:t>
            </a:r>
          </a:p>
          <a:p>
            <a:pPr algn="ctr"/>
            <a:endParaRPr lang="fr-GF" sz="16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BB73E3-C683-43D8-8A2B-91E9D8D1D55A}"/>
              </a:ext>
            </a:extLst>
          </p:cNvPr>
          <p:cNvSpPr/>
          <p:nvPr/>
        </p:nvSpPr>
        <p:spPr>
          <a:xfrm>
            <a:off x="4038167" y="5626298"/>
            <a:ext cx="2055059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2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Les choix d’une entreprise en matière de production</a:t>
            </a:r>
            <a:endParaRPr lang="fr-GF" sz="1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F461C-DACA-4269-BD28-1ECFAB2F7655}"/>
              </a:ext>
            </a:extLst>
          </p:cNvPr>
          <p:cNvSpPr/>
          <p:nvPr/>
        </p:nvSpPr>
        <p:spPr>
          <a:xfrm>
            <a:off x="6259439" y="5608136"/>
            <a:ext cx="2055059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3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De la création de valeur à sa répartition</a:t>
            </a:r>
          </a:p>
          <a:p>
            <a:pPr algn="ctr"/>
            <a:endParaRPr lang="fr-GF" sz="16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B04841-6665-4D2E-AF71-4B2D34D6A6BF}"/>
              </a:ext>
            </a:extLst>
          </p:cNvPr>
          <p:cNvSpPr/>
          <p:nvPr/>
        </p:nvSpPr>
        <p:spPr>
          <a:xfrm>
            <a:off x="8426310" y="5601295"/>
            <a:ext cx="2055059" cy="11945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 4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Les mutations de la relation au travail</a:t>
            </a:r>
          </a:p>
          <a:p>
            <a:pPr algn="ctr"/>
            <a:endParaRPr lang="fr-GF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57750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1316</Words>
  <Application>Microsoft Office PowerPoint</Application>
  <PresentationFormat>Grand écran</PresentationFormat>
  <Paragraphs>312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Calibri</vt:lpstr>
      <vt:lpstr>Century Gothic</vt:lpstr>
      <vt:lpstr>Wingdings 3</vt:lpstr>
      <vt:lpstr>Secteur</vt:lpstr>
      <vt:lpstr>NOUVEAU PROGRAMME  D’ECONOMIE ET GESTION</vt:lpstr>
      <vt:lpstr>PROGRAMME DE LA JOURNEE</vt:lpstr>
      <vt:lpstr>Présentation PowerPoint</vt:lpstr>
      <vt:lpstr>LES enjeux éducatifs</vt:lpstr>
      <vt:lpstr>MISE EN APPLICATION</vt:lpstr>
      <vt:lpstr>STRUCTURE DU PROGRAMME</vt:lpstr>
      <vt:lpstr>1 - LES ENJEUX EN économie et gestion</vt:lpstr>
      <vt:lpstr>2 - LES objectifs </vt:lpstr>
      <vt:lpstr>STRUCTURE DU PROGRAMME</vt:lpstr>
      <vt:lpstr>3 - les modules</vt:lpstr>
      <vt:lpstr>Présentation PowerPoint</vt:lpstr>
      <vt:lpstr>Présentation PowerPoint</vt:lpstr>
      <vt:lpstr>STRUCTURE DU PROGRAMME</vt:lpstr>
      <vt:lpstr>La démarche pédagogique</vt:lpstr>
      <vt:lpstr>La démarche pédagogique</vt:lpstr>
      <vt:lpstr>Présentation PowerPoint</vt:lpstr>
      <vt:lpstr>Présentation PowerPoint</vt:lpstr>
      <vt:lpstr>Présentation PowerPoint</vt:lpstr>
      <vt:lpstr>Présentation PowerPoint</vt:lpstr>
      <vt:lpstr>LA CERTIFICATION</vt:lpstr>
      <vt:lpstr>Présentation PowerPoint</vt:lpstr>
      <vt:lpstr>LA CERTIFICATION</vt:lpstr>
      <vt:lpstr>LA CERTIFICATION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 PROGRAMME  D’ECONOMIE ET GESTION</dc:title>
  <dc:creator>mk yang</dc:creator>
  <cp:lastModifiedBy>mk yang</cp:lastModifiedBy>
  <cp:revision>227</cp:revision>
  <dcterms:created xsi:type="dcterms:W3CDTF">2021-12-02T11:38:26Z</dcterms:created>
  <dcterms:modified xsi:type="dcterms:W3CDTF">2022-01-12T11:49:39Z</dcterms:modified>
</cp:coreProperties>
</file>